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9"/>
  </p:notesMasterIdLst>
  <p:handoutMasterIdLst>
    <p:handoutMasterId r:id="rId30"/>
  </p:handoutMasterIdLst>
  <p:sldIdLst>
    <p:sldId id="1151" r:id="rId5"/>
    <p:sldId id="1275" r:id="rId6"/>
    <p:sldId id="1245" r:id="rId7"/>
    <p:sldId id="1246" r:id="rId8"/>
    <p:sldId id="1244" r:id="rId9"/>
    <p:sldId id="1276" r:id="rId10"/>
    <p:sldId id="1279" r:id="rId11"/>
    <p:sldId id="1278" r:id="rId12"/>
    <p:sldId id="1268" r:id="rId13"/>
    <p:sldId id="1282" r:id="rId14"/>
    <p:sldId id="1270" r:id="rId15"/>
    <p:sldId id="1291" r:id="rId16"/>
    <p:sldId id="1292" r:id="rId17"/>
    <p:sldId id="1283" r:id="rId18"/>
    <p:sldId id="1266" r:id="rId19"/>
    <p:sldId id="1267" r:id="rId20"/>
    <p:sldId id="1288" r:id="rId21"/>
    <p:sldId id="1293" r:id="rId22"/>
    <p:sldId id="1290" r:id="rId23"/>
    <p:sldId id="1284" r:id="rId24"/>
    <p:sldId id="1294" r:id="rId25"/>
    <p:sldId id="1295" r:id="rId26"/>
    <p:sldId id="1287" r:id="rId27"/>
    <p:sldId id="1248" r:id="rId28"/>
  </p:sldIdLst>
  <p:sldSz cx="9144000" cy="6858000" type="screen4x3"/>
  <p:notesSz cx="6881813" cy="92964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25">
          <p15:clr>
            <a:srgbClr val="A4A3A4"/>
          </p15:clr>
        </p15:guide>
        <p15:guide id="2" pos="204">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FD9"/>
    <a:srgbClr val="FEFFEF"/>
    <a:srgbClr val="FDFFDD"/>
    <a:srgbClr val="FFFFCC"/>
    <a:srgbClr val="2F792B"/>
    <a:srgbClr val="BDCFE9"/>
    <a:srgbClr val="CCEBFF"/>
    <a:srgbClr val="CCC5B1"/>
    <a:srgbClr val="F8F7F4"/>
    <a:srgbClr val="3C9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8255" autoAdjust="0"/>
    <p:restoredTop sz="82330" autoAdjust="0"/>
  </p:normalViewPr>
  <p:slideViewPr>
    <p:cSldViewPr snapToGrid="0">
      <p:cViewPr>
        <p:scale>
          <a:sx n="66" d="100"/>
          <a:sy n="66" d="100"/>
        </p:scale>
        <p:origin x="-586" y="-58"/>
      </p:cViewPr>
      <p:guideLst>
        <p:guide orient="horz" pos="2825"/>
        <p:guide pos="204"/>
      </p:guideLst>
    </p:cSldViewPr>
  </p:slideViewPr>
  <p:outlineViewPr>
    <p:cViewPr>
      <p:scale>
        <a:sx n="33" d="100"/>
        <a:sy n="33" d="100"/>
      </p:scale>
      <p:origin x="0" y="2880"/>
    </p:cViewPr>
  </p:outlineViewPr>
  <p:notesTextViewPr>
    <p:cViewPr>
      <p:scale>
        <a:sx n="75" d="100"/>
        <a:sy n="75" d="100"/>
      </p:scale>
      <p:origin x="0" y="0"/>
    </p:cViewPr>
  </p:notesTextViewPr>
  <p:sorterViewPr>
    <p:cViewPr>
      <p:scale>
        <a:sx n="75" d="100"/>
        <a:sy n="75" d="100"/>
      </p:scale>
      <p:origin x="0" y="0"/>
    </p:cViewPr>
  </p:sorterViewPr>
  <p:notesViewPr>
    <p:cSldViewPr snapToGrid="0" showGuides="1">
      <p:cViewPr>
        <p:scale>
          <a:sx n="100" d="100"/>
          <a:sy n="100" d="100"/>
        </p:scale>
        <p:origin x="-1500" y="3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8.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2982119"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sz="quarter" idx="1"/>
          </p:nvPr>
        </p:nvSpPr>
        <p:spPr>
          <a:xfrm>
            <a:off x="3898109" y="0"/>
            <a:ext cx="2982119" cy="464820"/>
          </a:xfrm>
          <a:prstGeom prst="rect">
            <a:avLst/>
          </a:prstGeom>
        </p:spPr>
        <p:txBody>
          <a:bodyPr vert="horz" lIns="93176" tIns="46588" rIns="93176" bIns="46588" rtlCol="0"/>
          <a:lstStyle>
            <a:lvl1pPr algn="r">
              <a:defRPr sz="1200"/>
            </a:lvl1pPr>
          </a:lstStyle>
          <a:p>
            <a:fld id="{6DEA6BA0-D504-4EE0-A7C0-C9D275A6F977}" type="datetimeFigureOut">
              <a:rPr lang="en-US" smtClean="0"/>
              <a:t>11/5/2015</a:t>
            </a:fld>
            <a:endParaRPr lang="en-US" dirty="0"/>
          </a:p>
        </p:txBody>
      </p:sp>
      <p:sp>
        <p:nvSpPr>
          <p:cNvPr id="4" name="Footer Placeholder 3"/>
          <p:cNvSpPr>
            <a:spLocks noGrp="1"/>
          </p:cNvSpPr>
          <p:nvPr>
            <p:ph type="ftr" sz="quarter" idx="2"/>
          </p:nvPr>
        </p:nvSpPr>
        <p:spPr>
          <a:xfrm>
            <a:off x="6" y="8829966"/>
            <a:ext cx="2982119" cy="464820"/>
          </a:xfrm>
          <a:prstGeom prst="rect">
            <a:avLst/>
          </a:prstGeom>
        </p:spPr>
        <p:txBody>
          <a:bodyPr vert="horz" lIns="93176" tIns="46588" rIns="93176" bIns="4658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9" y="8829966"/>
            <a:ext cx="2982119" cy="464820"/>
          </a:xfrm>
          <a:prstGeom prst="rect">
            <a:avLst/>
          </a:prstGeom>
        </p:spPr>
        <p:txBody>
          <a:bodyPr vert="horz" lIns="93176" tIns="46588" rIns="93176" bIns="46588" rtlCol="0" anchor="b"/>
          <a:lstStyle>
            <a:lvl1pPr algn="r">
              <a:defRPr sz="1200"/>
            </a:lvl1pPr>
          </a:lstStyle>
          <a:p>
            <a:fld id="{3A3BFBAE-6D21-4005-8CE8-CB80519DD53B}" type="slidenum">
              <a:rPr lang="en-US" smtClean="0"/>
              <a:t>‹#›</a:t>
            </a:fld>
            <a:endParaRPr lang="en-US" dirty="0"/>
          </a:p>
        </p:txBody>
      </p:sp>
    </p:spTree>
    <p:custDataLst>
      <p:tags r:id="rId2"/>
    </p:custDataLst>
    <p:extLst>
      <p:ext uri="{BB962C8B-B14F-4D97-AF65-F5344CB8AC3E}">
        <p14:creationId xmlns:p14="http://schemas.microsoft.com/office/powerpoint/2010/main" val="3436584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0"/>
            <a:ext cx="2982119" cy="464820"/>
          </a:xfrm>
          <a:prstGeom prst="rect">
            <a:avLst/>
          </a:prstGeom>
        </p:spPr>
        <p:txBody>
          <a:bodyPr vert="horz" lIns="93176" tIns="46588" rIns="93176" bIns="46588" rtlCol="0"/>
          <a:lstStyle>
            <a:lvl1pPr algn="l">
              <a:defRPr sz="1200"/>
            </a:lvl1pPr>
          </a:lstStyle>
          <a:p>
            <a:endParaRPr lang="en-US" dirty="0"/>
          </a:p>
        </p:txBody>
      </p:sp>
      <p:sp>
        <p:nvSpPr>
          <p:cNvPr id="3" name="Date Placeholder 2"/>
          <p:cNvSpPr>
            <a:spLocks noGrp="1"/>
          </p:cNvSpPr>
          <p:nvPr>
            <p:ph type="dt" idx="1"/>
          </p:nvPr>
        </p:nvSpPr>
        <p:spPr>
          <a:xfrm>
            <a:off x="3898109" y="0"/>
            <a:ext cx="2982119" cy="464820"/>
          </a:xfrm>
          <a:prstGeom prst="rect">
            <a:avLst/>
          </a:prstGeom>
        </p:spPr>
        <p:txBody>
          <a:bodyPr vert="horz" lIns="93176" tIns="46588" rIns="93176" bIns="46588" rtlCol="0"/>
          <a:lstStyle>
            <a:lvl1pPr algn="r">
              <a:defRPr sz="1200"/>
            </a:lvl1pPr>
          </a:lstStyle>
          <a:p>
            <a:fld id="{3B3F2695-BA86-4944-808E-02CBAEC80602}" type="datetimeFigureOut">
              <a:rPr lang="en-US" smtClean="0"/>
              <a:t>11/5/2015</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6" tIns="46588" rIns="93176" bIns="46588" rtlCol="0" anchor="ctr"/>
          <a:lstStyle/>
          <a:p>
            <a:endParaRPr lang="en-US" dirty="0"/>
          </a:p>
        </p:txBody>
      </p:sp>
      <p:sp>
        <p:nvSpPr>
          <p:cNvPr id="5" name="Notes Placeholder 4"/>
          <p:cNvSpPr>
            <a:spLocks noGrp="1"/>
          </p:cNvSpPr>
          <p:nvPr>
            <p:ph type="body" sz="quarter" idx="3"/>
          </p:nvPr>
        </p:nvSpPr>
        <p:spPr>
          <a:xfrm>
            <a:off x="372764" y="4415790"/>
            <a:ext cx="6193633" cy="4570730"/>
          </a:xfrm>
          <a:prstGeom prst="rect">
            <a:avLst/>
          </a:prstGeom>
        </p:spPr>
        <p:txBody>
          <a:bodyPr vert="horz" lIns="93176" tIns="46588" rIns="93176" bIns="46588" rtlCol="0"/>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p:ph type="sldNum" sz="quarter" idx="5"/>
          </p:nvPr>
        </p:nvSpPr>
        <p:spPr>
          <a:xfrm>
            <a:off x="3898109" y="9025262"/>
            <a:ext cx="2982119" cy="269532"/>
          </a:xfrm>
          <a:prstGeom prst="rect">
            <a:avLst/>
          </a:prstGeom>
        </p:spPr>
        <p:txBody>
          <a:bodyPr vert="horz" lIns="93176" tIns="46588" rIns="93176" bIns="46588" rtlCol="0" anchor="b"/>
          <a:lstStyle>
            <a:lvl1pPr algn="r">
              <a:defRPr sz="1200"/>
            </a:lvl1pPr>
          </a:lstStyle>
          <a:p>
            <a:fld id="{7747E7F2-19DB-4E80-9775-728C7110877D}" type="slidenum">
              <a:rPr lang="en-US" smtClean="0"/>
              <a:t>‹#›</a:t>
            </a:fld>
            <a:endParaRPr lang="en-US" dirty="0"/>
          </a:p>
        </p:txBody>
      </p:sp>
    </p:spTree>
    <p:extLst>
      <p:ext uri="{BB962C8B-B14F-4D97-AF65-F5344CB8AC3E}">
        <p14:creationId xmlns:p14="http://schemas.microsoft.com/office/powerpoint/2010/main" val="198968955"/>
      </p:ext>
    </p:extLst>
  </p:cSld>
  <p:clrMap bg1="lt1" tx1="dk1" bg2="lt2" tx2="dk2" accent1="accent1" accent2="accent2" accent3="accent3" accent4="accent4" accent5="accent5" accent6="accent6" hlink="hlink" folHlink="folHlink"/>
  <p:notesStyle>
    <a:lvl1pPr marL="0" algn="l" defTabSz="914400" rtl="0" eaLnBrk="1" latinLnBrk="0" hangingPunct="1">
      <a:defRPr sz="1000" b="0" kern="1200">
        <a:solidFill>
          <a:schemeClr val="tx1"/>
        </a:solidFill>
        <a:latin typeface="+mn-lt"/>
        <a:ea typeface="+mn-ea"/>
        <a:cs typeface="+mn-cs"/>
      </a:defRPr>
    </a:lvl1pPr>
    <a:lvl2pPr marL="228600" indent="-114300" algn="l" defTabSz="914400" rtl="0" eaLnBrk="1" latinLnBrk="0" hangingPunct="1">
      <a:buFont typeface="Arial" pitchFamily="34" charset="0"/>
      <a:buChar char="•"/>
      <a:defRPr sz="1000" kern="1200">
        <a:solidFill>
          <a:schemeClr val="tx1"/>
        </a:solidFill>
        <a:latin typeface="+mn-lt"/>
        <a:ea typeface="+mn-ea"/>
        <a:cs typeface="+mn-cs"/>
      </a:defRPr>
    </a:lvl2pPr>
    <a:lvl3pPr marL="514350" indent="-114300" algn="l" defTabSz="914400" rtl="0" eaLnBrk="1" latinLnBrk="0" hangingPunct="1">
      <a:buFont typeface="Calibri" pitchFamily="34" charset="0"/>
      <a:buChar char="‒"/>
      <a:defRPr sz="1000" kern="1200" baseline="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a:t>
            </a:fld>
            <a:endParaRPr lang="en-US" dirty="0"/>
          </a:p>
        </p:txBody>
      </p:sp>
    </p:spTree>
    <p:extLst>
      <p:ext uri="{BB962C8B-B14F-4D97-AF65-F5344CB8AC3E}">
        <p14:creationId xmlns:p14="http://schemas.microsoft.com/office/powerpoint/2010/main" val="3368179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smtClean="0"/>
              <a:t>This is the new statistical screen for a Chapter</a:t>
            </a:r>
            <a:r>
              <a:rPr lang="en-US" baseline="0" dirty="0" smtClean="0"/>
              <a:t> 11 non-individual case. </a:t>
            </a:r>
            <a:r>
              <a:rPr lang="en-US" dirty="0" smtClean="0"/>
              <a:t>In an effort to identify more specific business types, </a:t>
            </a:r>
            <a:r>
              <a:rPr lang="en-US" baseline="0" dirty="0" smtClean="0"/>
              <a:t>two new Natures of Business options for </a:t>
            </a:r>
            <a:r>
              <a:rPr lang="en-US" dirty="0" smtClean="0"/>
              <a:t>Non-Individual filers have been added, Investment Company and Investment Advisor</a:t>
            </a:r>
            <a:r>
              <a:rPr lang="en-US" baseline="0" dirty="0" smtClean="0"/>
              <a:t>. The value of Other has been changed to None of the Above. </a:t>
            </a:r>
          </a:p>
        </p:txBody>
      </p:sp>
      <p:sp>
        <p:nvSpPr>
          <p:cNvPr id="4" name="Slide Number Placeholder 3"/>
          <p:cNvSpPr>
            <a:spLocks noGrp="1"/>
          </p:cNvSpPr>
          <p:nvPr>
            <p:ph type="sldNum" sz="quarter" idx="10"/>
          </p:nvPr>
        </p:nvSpPr>
        <p:spPr/>
        <p:txBody>
          <a:bodyPr/>
          <a:lstStyle/>
          <a:p>
            <a:fld id="{7747E7F2-19DB-4E80-9775-728C7110877D}" type="slidenum">
              <a:rPr lang="en-US" smtClean="0"/>
              <a:t>10</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endParaRPr lang="en-US" baseline="0" dirty="0" smtClean="0"/>
          </a:p>
          <a:p>
            <a:pPr defTabSz="921167">
              <a:defRPr/>
            </a:pPr>
            <a:r>
              <a:rPr lang="en-US" baseline="0" dirty="0" smtClean="0"/>
              <a:t>Additionally a new statistical NAICS business code has been added. </a:t>
            </a:r>
            <a:r>
              <a:rPr lang="en-US" dirty="0" smtClean="0"/>
              <a:t>The </a:t>
            </a:r>
            <a:r>
              <a:rPr lang="en-US" i="1" dirty="0" smtClean="0"/>
              <a:t>North American Industry Classification System</a:t>
            </a:r>
            <a:r>
              <a:rPr lang="en-US" dirty="0" smtClean="0"/>
              <a:t> (</a:t>
            </a:r>
            <a:r>
              <a:rPr lang="en-US" i="1" dirty="0" smtClean="0"/>
              <a:t>NAICS</a:t>
            </a:r>
            <a:r>
              <a:rPr lang="en-US" dirty="0" smtClean="0"/>
              <a:t>) is the standard used by Federal statistical agencies in classifying business types </a:t>
            </a:r>
            <a:r>
              <a:rPr lang="en-US" baseline="0" dirty="0" smtClean="0"/>
              <a:t>and will allow the AO to respond better to Congressional, Judiciary, and public inquiries on types of bankruptcy filings. The first 4 digits of the NAICS code will be collected for reporting.</a:t>
            </a:r>
            <a:endParaRPr lang="en-US" dirty="0" smtClean="0"/>
          </a:p>
          <a:p>
            <a:pPr defTabSz="921167">
              <a:defRPr/>
            </a:pP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11</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527">
              <a:defRPr/>
            </a:pPr>
            <a:r>
              <a:rPr lang="en-US" dirty="0" smtClean="0"/>
              <a:t>There is a new</a:t>
            </a:r>
            <a:r>
              <a:rPr lang="en-US" baseline="0" dirty="0" smtClean="0"/>
              <a:t> Nature of Foreign Proceeding selection when opening a chapter 15 case. It is designed as an alternative for the filer who is not sure if it’s a main or non-main proceeding.</a:t>
            </a:r>
          </a:p>
          <a:p>
            <a:pPr defTabSz="955527">
              <a:defRPr/>
            </a:pP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12</a:t>
            </a:fld>
            <a:endParaRPr lang="en-US" dirty="0"/>
          </a:p>
        </p:txBody>
      </p:sp>
    </p:spTree>
    <p:extLst>
      <p:ext uri="{BB962C8B-B14F-4D97-AF65-F5344CB8AC3E}">
        <p14:creationId xmlns:p14="http://schemas.microsoft.com/office/powerpoint/2010/main" val="1006246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5527">
              <a:defRPr/>
            </a:pPr>
            <a:r>
              <a:rPr lang="en-US" dirty="0" smtClean="0"/>
              <a:t>There</a:t>
            </a:r>
            <a:r>
              <a:rPr lang="en-US" baseline="0" dirty="0" smtClean="0"/>
              <a:t> is no longer any statistical reporting from this screen for </a:t>
            </a:r>
            <a:r>
              <a:rPr lang="en-US" dirty="0" smtClean="0"/>
              <a:t>Chapter 15 case opening except for Fee status,</a:t>
            </a:r>
            <a:r>
              <a:rPr lang="en-US" baseline="0" dirty="0" smtClean="0"/>
              <a:t> which will always be paid and Type of Debtor.</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13</a:t>
            </a:fld>
            <a:endParaRPr lang="en-US" dirty="0"/>
          </a:p>
        </p:txBody>
      </p:sp>
    </p:spTree>
    <p:extLst>
      <p:ext uri="{BB962C8B-B14F-4D97-AF65-F5344CB8AC3E}">
        <p14:creationId xmlns:p14="http://schemas.microsoft.com/office/powerpoint/2010/main" val="4128288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smtClean="0"/>
              <a:t>In an attempt to qualify chapter 11 cases, this field on this</a:t>
            </a:r>
            <a:r>
              <a:rPr lang="en-US" baseline="0" dirty="0" smtClean="0"/>
              <a:t> statistical screen will produce an error message if it is checked for a case other than a chapter 11.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14</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t>Besides the new format and content on</a:t>
            </a:r>
            <a:r>
              <a:rPr lang="en-US" sz="1000" baseline="0" dirty="0" smtClean="0"/>
              <a:t> the schedules, there are n</a:t>
            </a:r>
            <a:r>
              <a:rPr lang="en-US" sz="1000" dirty="0" smtClean="0"/>
              <a:t>ew form numbers and form names.</a:t>
            </a:r>
          </a:p>
          <a:p>
            <a:pPr marL="285750" indent="-285750">
              <a:buFont typeface="Arial" panose="020B0604020202020204" pitchFamily="34" charset="0"/>
              <a:buChar char="•"/>
            </a:pPr>
            <a:r>
              <a:rPr lang="en-US" sz="1000" dirty="0" smtClean="0"/>
              <a:t>Schedules A and B are combined into Schedule A/B.</a:t>
            </a:r>
            <a:r>
              <a:rPr lang="en-US" sz="1000" baseline="0" dirty="0" smtClean="0"/>
              <a:t> (Forms </a:t>
            </a:r>
            <a:r>
              <a:rPr lang="en-US" sz="1000" dirty="0" smtClean="0"/>
              <a:t>B106A/B and B206A/B.)</a:t>
            </a:r>
          </a:p>
          <a:p>
            <a:pPr marL="285750" indent="-285750">
              <a:buFont typeface="Arial" panose="020B0604020202020204" pitchFamily="34" charset="0"/>
              <a:buChar char="•"/>
            </a:pPr>
            <a:r>
              <a:rPr lang="en-US" sz="1000" dirty="0" smtClean="0"/>
              <a:t>Schedules E and F are combined into Schedule E/F. (Forms B106E/F and B206E/F.)</a:t>
            </a:r>
          </a:p>
          <a:p>
            <a:pPr marL="0" marR="0" indent="0" algn="l" defTabSz="92116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15</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Just like</a:t>
            </a:r>
            <a:r>
              <a:rPr lang="en-US" baseline="0" dirty="0" smtClean="0"/>
              <a:t> the Voluntary Petitions have been separated by Individual and Non-Individual debtor types, the schedules in this list have separate forms for Individual and Non-Individual debtor types. The remaining schedules are only required for Individual debtors. </a:t>
            </a:r>
            <a:r>
              <a:rPr lang="en-US" sz="1000" dirty="0" smtClean="0"/>
              <a:t>Depending upon the court, there</a:t>
            </a:r>
            <a:r>
              <a:rPr lang="en-US" sz="1000" baseline="0" dirty="0" smtClean="0"/>
              <a:t> may be separate docketing events for Individual and Non-Individual combined schedules. Or your court may have combined the form into one docketing event where the filer will signify if it represents an individual or non-individual debtor’s case.</a:t>
            </a:r>
            <a:endParaRPr lang="en-US" sz="1000" dirty="0" smtClean="0"/>
          </a:p>
          <a:p>
            <a:pPr marL="0" marR="0" indent="0" algn="l" defTabSz="921167"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16</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Although</a:t>
            </a:r>
            <a:r>
              <a:rPr lang="en-US" baseline="0" dirty="0" smtClean="0"/>
              <a:t> the forms have been combined, separate amounts for real estate, personal property, priority unsecured claims and non-priority unsecured claims are still being collected. There will be separate prompts for each field when docketing Schedule A/B and Schedule E/F.</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17</a:t>
            </a:fld>
            <a:endParaRPr lang="en-US" dirty="0"/>
          </a:p>
        </p:txBody>
      </p:sp>
    </p:spTree>
    <p:extLst>
      <p:ext uri="{BB962C8B-B14F-4D97-AF65-F5344CB8AC3E}">
        <p14:creationId xmlns:p14="http://schemas.microsoft.com/office/powerpoint/2010/main" val="6135640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Schedules I and</a:t>
            </a:r>
            <a:r>
              <a:rPr lang="en-US" baseline="0" dirty="0" smtClean="0"/>
              <a:t> J are not required for non-individual debtors.</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18</a:t>
            </a:fld>
            <a:endParaRPr lang="en-US" dirty="0"/>
          </a:p>
        </p:txBody>
      </p:sp>
    </p:spTree>
    <p:extLst>
      <p:ext uri="{BB962C8B-B14F-4D97-AF65-F5344CB8AC3E}">
        <p14:creationId xmlns:p14="http://schemas.microsoft.com/office/powerpoint/2010/main" val="1371988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Expenses of Debtor 2 have been separated out into a new Form B106J-2. These expenses had been collected on a separate Schedule J that was noted by a check in this box for Debtor 2 who maintains a separate household.  However,</a:t>
            </a:r>
            <a:r>
              <a:rPr lang="en-US" baseline="0" dirty="0" smtClean="0"/>
              <a:t> the total expenses for debtor 2 with a separate household will be added to debtor 1’s expenses for one total of expenses for both joint debtors.</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19</a:t>
            </a:fld>
            <a:endParaRPr lang="en-US" dirty="0"/>
          </a:p>
        </p:txBody>
      </p:sp>
    </p:spTree>
    <p:extLst>
      <p:ext uri="{BB962C8B-B14F-4D97-AF65-F5344CB8AC3E}">
        <p14:creationId xmlns:p14="http://schemas.microsoft.com/office/powerpoint/2010/main" val="1323853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baseline="0" dirty="0" smtClean="0"/>
              <a:t>The Bankruptcy Forms Modernization Project is an initiative that will require filers to use new official bankruptcy forms as of December 1, 2015. The goal in this forms modernization project is to simplify the language to make it more understandable to both the legal community and debtors filing pro se. The petitions, all schedules and other official forms will be renumbered.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a:t>
            </a:fld>
            <a:endParaRPr lang="en-US" dirty="0"/>
          </a:p>
        </p:txBody>
      </p:sp>
    </p:spTree>
    <p:extLst>
      <p:ext uri="{BB962C8B-B14F-4D97-AF65-F5344CB8AC3E}">
        <p14:creationId xmlns:p14="http://schemas.microsoft.com/office/powerpoint/2010/main" val="3127615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This CM/ECF screen will no longer be called the Summary of Schedules. It is now the Summary of Your Assets and Liabilities and Certain Statistical Information. You</a:t>
            </a:r>
            <a:r>
              <a:rPr lang="en-US" baseline="0" dirty="0" smtClean="0"/>
              <a:t> can see that s</a:t>
            </a:r>
            <a:r>
              <a:rPr lang="en-US" dirty="0" smtClean="0"/>
              <a:t>chedules have been renamed, renumbered</a:t>
            </a:r>
            <a:r>
              <a:rPr lang="en-US" baseline="0" dirty="0" smtClean="0"/>
              <a:t> and A and B and E and F are now combined. There are still separate fields for real estate, personal property, priority unsecured claims and non-priority unsecured claims. Individual and Non-Individual debtors will not use the same forms and there are no Non-Individual forms for Schedules I and J. However, this screen will still be presented to non-individual filers to capture values from Schedules A/B, D, and E/F. Just like in CurrentGen, when these schedules have values in all of the Liabilities column, the Total Dischargeable Debt will be computed for both individuals and non-individuals.</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20</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This is</a:t>
            </a:r>
            <a:r>
              <a:rPr lang="en-US" baseline="0" dirty="0" smtClean="0"/>
              <a:t> an example of the Meeting of Creditors Notice  for Chapter 7 no asset cases (Form B9A) , being used prior to December 1, 2015.  </a:t>
            </a:r>
            <a:r>
              <a:rPr lang="en-US" dirty="0" smtClean="0"/>
              <a:t>Note the form number, form title and formatting</a:t>
            </a:r>
            <a:r>
              <a:rPr lang="en-US" baseline="0" dirty="0" smtClean="0"/>
              <a:t> of this form when comparing to the new notice that will be used as of December 1, 2015. The revised version is shown on the next slide.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21</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This is the revised</a:t>
            </a:r>
            <a:r>
              <a:rPr lang="en-US" baseline="0" dirty="0" smtClean="0"/>
              <a:t> version of the Meeting of Creditors Notice for Chapter 7, no asset cases.  The form number has changed to 309A, the form title has changed to “Notice of Chapter 7 Bankruptcy Case – No Proof of Claim Deadline, a header to identify the case is included at the top of page 1, and the language has been revised.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22</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23</a:t>
            </a:fld>
            <a:endParaRPr lang="en-US" dirty="0"/>
          </a:p>
        </p:txBody>
      </p:sp>
    </p:spTree>
    <p:extLst>
      <p:ext uri="{BB962C8B-B14F-4D97-AF65-F5344CB8AC3E}">
        <p14:creationId xmlns:p14="http://schemas.microsoft.com/office/powerpoint/2010/main" val="31276151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smtClean="0"/>
              <a:t>At this time the</a:t>
            </a:r>
            <a:r>
              <a:rPr lang="en-US" baseline="0" dirty="0" smtClean="0"/>
              <a:t> pending forms are posted on the uscourts.gov web site.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24</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biggest impact will be with the case opening petition forms. The current Voluntary and Involuntary petitions will be broken into 5 separate forms. Most of the form changes involve separating the forms by the type of debtor. So there are now separate forms for individual debtors and non-individual debtors.  However, there will be one docketing event in most courts for a voluntary or involuntary petition. </a:t>
            </a:r>
            <a:endParaRPr lang="en-US" dirty="0" smtClean="0"/>
          </a:p>
        </p:txBody>
      </p:sp>
      <p:sp>
        <p:nvSpPr>
          <p:cNvPr id="4" name="Slide Number Placeholder 3"/>
          <p:cNvSpPr>
            <a:spLocks noGrp="1"/>
          </p:cNvSpPr>
          <p:nvPr>
            <p:ph type="sldNum" sz="quarter" idx="10"/>
          </p:nvPr>
        </p:nvSpPr>
        <p:spPr/>
        <p:txBody>
          <a:bodyPr/>
          <a:lstStyle/>
          <a:p>
            <a:fld id="{7747E7F2-19DB-4E80-9775-728C7110877D}" type="slidenum">
              <a:rPr lang="en-US" smtClean="0"/>
              <a:t>3</a:t>
            </a:fld>
            <a:endParaRPr lang="en-US" dirty="0"/>
          </a:p>
        </p:txBody>
      </p:sp>
    </p:spTree>
    <p:extLst>
      <p:ext uri="{BB962C8B-B14F-4D97-AF65-F5344CB8AC3E}">
        <p14:creationId xmlns:p14="http://schemas.microsoft.com/office/powerpoint/2010/main" val="261592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B1 Voluntary Petition form will now be separated into the B101 Voluntary Petition for Individuals, the B201 Voluntary Petition for Non-Individuals and there is now a separate B401 petition for a Chapter 15 Petition. There has been increased interest in specific kinds of business filings such as financial services, health care providers, churches, real estate brokers, etc., by Congress, the Judiciary, businesses, researchers and other federal agencies. The new forms and screen selections will now be able to capture more categories of debtors’ business descriptions for reporting.</a:t>
            </a:r>
            <a:endParaRPr lang="en-US" dirty="0" smtClean="0"/>
          </a:p>
          <a:p>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4</a:t>
            </a:fld>
            <a:endParaRPr lang="en-US" dirty="0"/>
          </a:p>
        </p:txBody>
      </p:sp>
    </p:spTree>
    <p:extLst>
      <p:ext uri="{BB962C8B-B14F-4D97-AF65-F5344CB8AC3E}">
        <p14:creationId xmlns:p14="http://schemas.microsoft.com/office/powerpoint/2010/main" val="2615924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B5 Involuntary Petition will also be separated by debtor type</a:t>
            </a:r>
            <a:r>
              <a:rPr lang="en-US" baseline="0" dirty="0" smtClean="0"/>
              <a:t>. There will be an Involuntary Petition against an Individual and an Involuntary Petition against a non-Individual. However, most courts will still use one docketing event for opening a voluntary case and one docketing event for opening an involuntary case.</a:t>
            </a:r>
          </a:p>
        </p:txBody>
      </p:sp>
      <p:sp>
        <p:nvSpPr>
          <p:cNvPr id="4" name="Slide Number Placeholder 3"/>
          <p:cNvSpPr>
            <a:spLocks noGrp="1"/>
          </p:cNvSpPr>
          <p:nvPr>
            <p:ph type="sldNum" sz="quarter" idx="10"/>
          </p:nvPr>
        </p:nvSpPr>
        <p:spPr/>
        <p:txBody>
          <a:bodyPr/>
          <a:lstStyle/>
          <a:p>
            <a:fld id="{7747E7F2-19DB-4E80-9775-728C7110877D}" type="slidenum">
              <a:rPr lang="en-US" smtClean="0"/>
              <a:t>5</a:t>
            </a:fld>
            <a:endParaRPr lang="en-US" dirty="0"/>
          </a:p>
        </p:txBody>
      </p:sp>
    </p:spTree>
    <p:extLst>
      <p:ext uri="{BB962C8B-B14F-4D97-AF65-F5344CB8AC3E}">
        <p14:creationId xmlns:p14="http://schemas.microsoft.com/office/powerpoint/2010/main" val="261592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petitions</a:t>
            </a:r>
            <a:r>
              <a:rPr lang="en-US" baseline="0" dirty="0" smtClean="0"/>
              <a:t> provide new options that will be collected in CM/ECF for s</a:t>
            </a:r>
            <a:r>
              <a:rPr lang="en-US" dirty="0" smtClean="0"/>
              <a:t>tatistical reporting</a:t>
            </a:r>
            <a:r>
              <a:rPr lang="en-US" baseline="0" dirty="0" smtClean="0"/>
              <a:t>. Some of the changes include:</a:t>
            </a:r>
          </a:p>
          <a:p>
            <a:pPr marL="171450" indent="-171450">
              <a:buFont typeface="Arial" panose="020B0604020202020204" pitchFamily="34" charset="0"/>
              <a:buChar char="•"/>
            </a:pPr>
            <a:r>
              <a:rPr lang="en-US" baseline="0" dirty="0" smtClean="0"/>
              <a:t>Form is now 8 pages in length</a:t>
            </a:r>
          </a:p>
          <a:p>
            <a:pPr marL="171450" indent="-171450">
              <a:buFont typeface="Arial" panose="020B0604020202020204" pitchFamily="34" charset="0"/>
              <a:buChar char="•"/>
            </a:pPr>
            <a:r>
              <a:rPr lang="en-US" baseline="0" dirty="0" smtClean="0"/>
              <a:t>Credit counseling information from Exhibit D now included as part of the petition</a:t>
            </a:r>
          </a:p>
          <a:p>
            <a:pPr marL="171450" indent="-171450">
              <a:buFont typeface="Arial" panose="020B0604020202020204" pitchFamily="34" charset="0"/>
              <a:buChar char="•"/>
            </a:pPr>
            <a:r>
              <a:rPr lang="en-US" baseline="0" dirty="0" smtClean="0"/>
              <a:t>Chapter 7 and 11 individual business data</a:t>
            </a:r>
          </a:p>
          <a:p>
            <a:pPr marL="171450" indent="-171450">
              <a:buFont typeface="Arial" panose="020B0604020202020204" pitchFamily="34" charset="0"/>
              <a:buChar char="•"/>
            </a:pPr>
            <a:r>
              <a:rPr lang="en-US" baseline="0" dirty="0" smtClean="0"/>
              <a:t>Simpler language and instructions on all forms</a:t>
            </a:r>
          </a:p>
          <a:p>
            <a:pPr marL="171450" indent="-171450">
              <a:buFont typeface="Arial" panose="020B0604020202020204" pitchFamily="34" charset="0"/>
              <a:buChar char="•"/>
            </a:pPr>
            <a:r>
              <a:rPr lang="en-US" baseline="0" dirty="0" smtClean="0"/>
              <a:t>Comprehensive instructions that accompany all new forms </a:t>
            </a:r>
          </a:p>
        </p:txBody>
      </p:sp>
      <p:sp>
        <p:nvSpPr>
          <p:cNvPr id="4" name="Slide Number Placeholder 3"/>
          <p:cNvSpPr>
            <a:spLocks noGrp="1"/>
          </p:cNvSpPr>
          <p:nvPr>
            <p:ph type="sldNum" sz="quarter" idx="10"/>
          </p:nvPr>
        </p:nvSpPr>
        <p:spPr/>
        <p:txBody>
          <a:bodyPr/>
          <a:lstStyle/>
          <a:p>
            <a:fld id="{7747E7F2-19DB-4E80-9775-728C7110877D}" type="slidenum">
              <a:rPr lang="en-US" smtClean="0"/>
              <a:t>6</a:t>
            </a:fld>
            <a:endParaRPr lang="en-US" dirty="0"/>
          </a:p>
        </p:txBody>
      </p:sp>
    </p:spTree>
    <p:extLst>
      <p:ext uri="{BB962C8B-B14F-4D97-AF65-F5344CB8AC3E}">
        <p14:creationId xmlns:p14="http://schemas.microsoft.com/office/powerpoint/2010/main" val="2615924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21167" rtl="0" eaLnBrk="1" fontAlgn="auto" latinLnBrk="0" hangingPunct="1">
              <a:lnSpc>
                <a:spcPct val="100000"/>
              </a:lnSpc>
              <a:spcBef>
                <a:spcPts val="0"/>
              </a:spcBef>
              <a:spcAft>
                <a:spcPts val="0"/>
              </a:spcAft>
              <a:buClrTx/>
              <a:buSzTx/>
              <a:buFontTx/>
              <a:buNone/>
              <a:tabLst/>
              <a:defRPr/>
            </a:pPr>
            <a:r>
              <a:rPr lang="en-US" dirty="0" smtClean="0"/>
              <a:t>Here are some of the CM/ECF screens that have changed</a:t>
            </a:r>
            <a:r>
              <a:rPr lang="en-US" baseline="0" dirty="0" smtClean="0"/>
              <a:t> to conform to the new rules and forms. </a:t>
            </a:r>
            <a:r>
              <a:rPr lang="en-US" dirty="0" smtClean="0"/>
              <a:t>The B101 Voluntary Petition for individuals now asks</a:t>
            </a:r>
            <a:r>
              <a:rPr lang="en-US" baseline="0" dirty="0" smtClean="0"/>
              <a:t> if debts are primarily Consumer, Business or </a:t>
            </a:r>
            <a:r>
              <a:rPr lang="en-US" b="1" baseline="0" dirty="0" smtClean="0"/>
              <a:t>Other </a:t>
            </a:r>
            <a:r>
              <a:rPr lang="en-US" baseline="0" dirty="0" smtClean="0"/>
              <a:t>in Part 6 of the new form.  And </a:t>
            </a:r>
            <a:r>
              <a:rPr lang="en-US" sz="1000" dirty="0" smtClean="0"/>
              <a:t>Individuals now have the option to select a Nature of Business to describe their Sole Proprietorship.</a:t>
            </a:r>
            <a:r>
              <a:rPr lang="en-US" sz="1000" baseline="0" dirty="0" smtClean="0"/>
              <a:t>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7</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dirty="0" smtClean="0"/>
              <a:t>Since Form</a:t>
            </a:r>
            <a:r>
              <a:rPr lang="en-US" baseline="0" dirty="0" smtClean="0"/>
              <a:t> 101 is only for Individuals, Railroad and Clearing Bank will be greyed out and disabled as options for Nature of Business if the debtor is an individual as Form 101. The Tax Exempt Entity checkbox will no longer appear for Nature of Business if the debtor is an individual. </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8</a:t>
            </a:fld>
            <a:endParaRPr lang="en-US" dirty="0"/>
          </a:p>
        </p:txBody>
      </p:sp>
    </p:spTree>
    <p:extLst>
      <p:ext uri="{BB962C8B-B14F-4D97-AF65-F5344CB8AC3E}">
        <p14:creationId xmlns:p14="http://schemas.microsoft.com/office/powerpoint/2010/main" val="189056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167">
              <a:defRPr/>
            </a:pPr>
            <a:r>
              <a:rPr lang="en-US" baseline="0" dirty="0" smtClean="0"/>
              <a:t>Estimated Assets and Estimated Liabilities Code J (More than $1 Billion) has been expanded to 3 more levels ranging from $1,000,000,001 to More than $50 billion for both individual and non-individual debtors.</a:t>
            </a:r>
            <a:endParaRPr lang="en-US" dirty="0"/>
          </a:p>
        </p:txBody>
      </p:sp>
      <p:sp>
        <p:nvSpPr>
          <p:cNvPr id="4" name="Slide Number Placeholder 3"/>
          <p:cNvSpPr>
            <a:spLocks noGrp="1"/>
          </p:cNvSpPr>
          <p:nvPr>
            <p:ph type="sldNum" sz="quarter" idx="10"/>
          </p:nvPr>
        </p:nvSpPr>
        <p:spPr/>
        <p:txBody>
          <a:bodyPr/>
          <a:lstStyle/>
          <a:p>
            <a:fld id="{7747E7F2-19DB-4E80-9775-728C7110877D}" type="slidenum">
              <a:rPr lang="en-US" smtClean="0"/>
              <a:t>9</a:t>
            </a:fld>
            <a:endParaRPr lang="en-US" dirty="0"/>
          </a:p>
        </p:txBody>
      </p:sp>
    </p:spTree>
    <p:extLst>
      <p:ext uri="{BB962C8B-B14F-4D97-AF65-F5344CB8AC3E}">
        <p14:creationId xmlns:p14="http://schemas.microsoft.com/office/powerpoint/2010/main" val="1890568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 name="Group 1"/>
          <p:cNvGrpSpPr/>
          <p:nvPr userDrawn="1"/>
        </p:nvGrpSpPr>
        <p:grpSpPr>
          <a:xfrm>
            <a:off x="0" y="957305"/>
            <a:ext cx="9144000" cy="1143000"/>
            <a:chOff x="0" y="957305"/>
            <a:chExt cx="9144000" cy="1143000"/>
          </a:xfrm>
        </p:grpSpPr>
        <p:sp>
          <p:nvSpPr>
            <p:cNvPr id="7" name="Rectangle 6"/>
            <p:cNvSpPr/>
            <p:nvPr userDrawn="1"/>
          </p:nvSpPr>
          <p:spPr>
            <a:xfrm>
              <a:off x="0" y="957305"/>
              <a:ext cx="9144000" cy="1143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0" y="981158"/>
              <a:ext cx="9144000" cy="1097280"/>
            </a:xfrm>
            <a:prstGeom prst="rect">
              <a:avLst/>
            </a:prstGeom>
            <a:gradFill>
              <a:gsLst>
                <a:gs pos="100000">
                  <a:srgbClr val="CCC5B1"/>
                </a:gs>
                <a:gs pos="0">
                  <a:srgbClr val="F8F7F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val="0"/>
                </a:ext>
              </a:extLst>
            </a:blip>
            <a:srcRect b="20324"/>
            <a:stretch/>
          </p:blipFill>
          <p:spPr>
            <a:xfrm>
              <a:off x="23853" y="1053335"/>
              <a:ext cx="2303945" cy="961492"/>
            </a:xfrm>
            <a:prstGeom prst="rect">
              <a:avLst/>
            </a:prstGeom>
          </p:spPr>
        </p:pic>
        <p:sp>
          <p:nvSpPr>
            <p:cNvPr id="8" name="TextBox 7"/>
            <p:cNvSpPr txBox="1"/>
            <p:nvPr userDrawn="1"/>
          </p:nvSpPr>
          <p:spPr>
            <a:xfrm>
              <a:off x="2240332" y="1301043"/>
              <a:ext cx="6227805" cy="769441"/>
            </a:xfrm>
            <a:prstGeom prst="rect">
              <a:avLst/>
            </a:prstGeom>
            <a:noFill/>
          </p:spPr>
          <p:txBody>
            <a:bodyPr wrap="square" rtlCol="0">
              <a:spAutoFit/>
            </a:bodyPr>
            <a:lstStyle/>
            <a:p>
              <a:r>
                <a:rPr lang="en-US" sz="2400" b="1" kern="1200" dirty="0" smtClean="0">
                  <a:solidFill>
                    <a:schemeClr val="tx1"/>
                  </a:solidFill>
                  <a:latin typeface="+mn-lt"/>
                  <a:ea typeface="+mn-ea"/>
                  <a:cs typeface="+mn-cs"/>
                </a:rPr>
                <a:t>Administrative Office of the U.S. Courts</a:t>
              </a:r>
              <a:br>
                <a:rPr lang="en-US" sz="2400" b="1" kern="1200" dirty="0" smtClean="0">
                  <a:solidFill>
                    <a:schemeClr val="tx1"/>
                  </a:solidFill>
                  <a:latin typeface="+mn-lt"/>
                  <a:ea typeface="+mn-ea"/>
                  <a:cs typeface="+mn-cs"/>
                </a:rPr>
              </a:br>
              <a:r>
                <a:rPr lang="en-US" sz="2000" b="1" kern="1200" dirty="0" smtClean="0">
                  <a:solidFill>
                    <a:schemeClr val="tx1"/>
                  </a:solidFill>
                  <a:latin typeface="+mn-lt"/>
                  <a:ea typeface="+mn-ea"/>
                  <a:cs typeface="+mn-cs"/>
                </a:rPr>
                <a:t>Department of Technology Services</a:t>
              </a:r>
              <a:endParaRPr lang="en-US" sz="2000" dirty="0"/>
            </a:p>
          </p:txBody>
        </p:sp>
      </p:grpSp>
      <p:sp>
        <p:nvSpPr>
          <p:cNvPr id="16" name="Title 15"/>
          <p:cNvSpPr>
            <a:spLocks noGrp="1"/>
          </p:cNvSpPr>
          <p:nvPr>
            <p:ph type="title" hasCustomPrompt="1"/>
          </p:nvPr>
        </p:nvSpPr>
        <p:spPr>
          <a:xfrm>
            <a:off x="942975" y="2714625"/>
            <a:ext cx="7258050" cy="876299"/>
          </a:xfrm>
          <a:prstGeom prst="rect">
            <a:avLst/>
          </a:prstGeom>
        </p:spPr>
        <p:txBody>
          <a:bodyPr anchor="b">
            <a:noAutofit/>
          </a:bodyPr>
          <a:lstStyle>
            <a:lvl1pPr algn="ctr">
              <a:defRPr sz="4000" baseline="0">
                <a:solidFill>
                  <a:schemeClr val="tx2"/>
                </a:solidFill>
              </a:defRPr>
            </a:lvl1pPr>
          </a:lstStyle>
          <a:p>
            <a:r>
              <a:rPr lang="en-US" dirty="0" smtClean="0"/>
              <a:t>Add Title Text Here</a:t>
            </a:r>
            <a:endParaRPr lang="en-US" dirty="0"/>
          </a:p>
        </p:txBody>
      </p:sp>
      <p:sp>
        <p:nvSpPr>
          <p:cNvPr id="10" name="Text Placeholder 9"/>
          <p:cNvSpPr>
            <a:spLocks noGrp="1"/>
          </p:cNvSpPr>
          <p:nvPr>
            <p:ph type="body" sz="quarter" idx="10" hasCustomPrompt="1"/>
          </p:nvPr>
        </p:nvSpPr>
        <p:spPr>
          <a:xfrm>
            <a:off x="952500" y="3600450"/>
            <a:ext cx="7239000" cy="571500"/>
          </a:xfrm>
          <a:prstGeom prst="rect">
            <a:avLst/>
          </a:prstGeom>
        </p:spPr>
        <p:txBody>
          <a:bodyPr/>
          <a:lstStyle>
            <a:lvl1pPr marL="0" indent="0" algn="ctr">
              <a:buNone/>
              <a:defRPr sz="2800" b="1">
                <a:solidFill>
                  <a:schemeClr val="tx2"/>
                </a:solidFill>
              </a:defRPr>
            </a:lvl1pPr>
            <a:lvl2pPr marL="457200" indent="0">
              <a:buNone/>
              <a:defRPr/>
            </a:lvl2pPr>
          </a:lstStyle>
          <a:p>
            <a:pPr lvl="0"/>
            <a:r>
              <a:rPr lang="en-US" dirty="0" smtClean="0"/>
              <a:t>Add Subtitle Text Here</a:t>
            </a:r>
          </a:p>
        </p:txBody>
      </p:sp>
    </p:spTree>
    <p:custDataLst>
      <p:tags r:id="rId1"/>
    </p:custData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Slide">
    <p:spTree>
      <p:nvGrpSpPr>
        <p:cNvPr id="1" name=""/>
        <p:cNvGrpSpPr/>
        <p:nvPr/>
      </p:nvGrpSpPr>
      <p:grpSpPr>
        <a:xfrm>
          <a:off x="0" y="0"/>
          <a:ext cx="0" cy="0"/>
          <a:chOff x="0" y="0"/>
          <a:chExt cx="0" cy="0"/>
        </a:xfrm>
      </p:grpSpPr>
      <p:grpSp>
        <p:nvGrpSpPr>
          <p:cNvPr id="2" name="Group 1"/>
          <p:cNvGrpSpPr/>
          <p:nvPr userDrawn="1"/>
        </p:nvGrpSpPr>
        <p:grpSpPr>
          <a:xfrm>
            <a:off x="0" y="957305"/>
            <a:ext cx="9144000" cy="1143000"/>
            <a:chOff x="0" y="957305"/>
            <a:chExt cx="9144000" cy="1143000"/>
          </a:xfrm>
        </p:grpSpPr>
        <p:sp>
          <p:nvSpPr>
            <p:cNvPr id="9" name="Rectangle 8"/>
            <p:cNvSpPr/>
            <p:nvPr userDrawn="1"/>
          </p:nvSpPr>
          <p:spPr>
            <a:xfrm>
              <a:off x="0" y="957305"/>
              <a:ext cx="9144000" cy="1143000"/>
            </a:xfrm>
            <a:prstGeom prst="rect">
              <a:avLst/>
            </a:prstGeom>
            <a:solidFill>
              <a:srgbClr val="CCC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981158"/>
              <a:ext cx="9144000" cy="1097280"/>
            </a:xfrm>
            <a:prstGeom prst="rect">
              <a:avLst/>
            </a:prstGeom>
            <a:gradFill>
              <a:gsLst>
                <a:gs pos="100000">
                  <a:srgbClr val="DED9CC"/>
                </a:gs>
                <a:gs pos="0">
                  <a:srgbClr val="F8F7F4"/>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941" y="1053335"/>
              <a:ext cx="2263767" cy="961492"/>
            </a:xfrm>
            <a:prstGeom prst="rect">
              <a:avLst/>
            </a:prstGeom>
          </p:spPr>
        </p:pic>
        <p:sp>
          <p:nvSpPr>
            <p:cNvPr id="12" name="TextBox 11"/>
            <p:cNvSpPr txBox="1"/>
            <p:nvPr userDrawn="1"/>
          </p:nvSpPr>
          <p:spPr>
            <a:xfrm>
              <a:off x="2240332" y="1301043"/>
              <a:ext cx="6227805" cy="769441"/>
            </a:xfrm>
            <a:prstGeom prst="rect">
              <a:avLst/>
            </a:prstGeom>
            <a:noFill/>
          </p:spPr>
          <p:txBody>
            <a:bodyPr wrap="square" rtlCol="0">
              <a:spAutoFit/>
            </a:bodyPr>
            <a:lstStyle/>
            <a:p>
              <a:r>
                <a:rPr lang="en-US" sz="2400" b="1" kern="1200" dirty="0" smtClean="0">
                  <a:solidFill>
                    <a:srgbClr val="F8F7F4"/>
                  </a:solidFill>
                  <a:latin typeface="+mn-lt"/>
                  <a:ea typeface="+mn-ea"/>
                  <a:cs typeface="+mn-cs"/>
                </a:rPr>
                <a:t>Administrative Office of the U.S. Courts</a:t>
              </a:r>
              <a:br>
                <a:rPr lang="en-US" sz="2400" b="1" kern="1200" dirty="0" smtClean="0">
                  <a:solidFill>
                    <a:srgbClr val="F8F7F4"/>
                  </a:solidFill>
                  <a:latin typeface="+mn-lt"/>
                  <a:ea typeface="+mn-ea"/>
                  <a:cs typeface="+mn-cs"/>
                </a:rPr>
              </a:br>
              <a:r>
                <a:rPr lang="en-US" sz="2000" b="1" kern="1200" dirty="0" smtClean="0">
                  <a:solidFill>
                    <a:srgbClr val="F8F7F4"/>
                  </a:solidFill>
                  <a:latin typeface="+mn-lt"/>
                  <a:ea typeface="+mn-ea"/>
                  <a:cs typeface="+mn-cs"/>
                </a:rPr>
                <a:t>Department of Technology Services</a:t>
              </a:r>
              <a:endParaRPr lang="en-US" sz="2000" dirty="0">
                <a:solidFill>
                  <a:srgbClr val="F8F7F4"/>
                </a:solidFill>
              </a:endParaRPr>
            </a:p>
          </p:txBody>
        </p:sp>
      </p:grpSp>
      <p:sp>
        <p:nvSpPr>
          <p:cNvPr id="19" name="Title 18"/>
          <p:cNvSpPr>
            <a:spLocks noGrp="1"/>
          </p:cNvSpPr>
          <p:nvPr>
            <p:ph type="title" hasCustomPrompt="1"/>
          </p:nvPr>
        </p:nvSpPr>
        <p:spPr>
          <a:xfrm>
            <a:off x="457200" y="2798763"/>
            <a:ext cx="8229600" cy="877824"/>
          </a:xfrm>
          <a:prstGeom prst="rect">
            <a:avLst/>
          </a:prstGeom>
        </p:spPr>
        <p:txBody>
          <a:bodyPr/>
          <a:lstStyle>
            <a:lvl1pPr algn="ctr">
              <a:defRPr sz="3600">
                <a:solidFill>
                  <a:schemeClr val="tx2"/>
                </a:solidFill>
              </a:defRPr>
            </a:lvl1pPr>
          </a:lstStyle>
          <a:p>
            <a:r>
              <a:rPr lang="en-US" dirty="0" smtClean="0"/>
              <a:t>Add Section Title Here</a:t>
            </a:r>
            <a:endParaRPr lang="en-US" dirty="0"/>
          </a:p>
        </p:txBody>
      </p:sp>
    </p:spTree>
    <p:custDataLst>
      <p:tags r:id="rId1"/>
    </p:custDataLst>
    <p:extLst>
      <p:ext uri="{BB962C8B-B14F-4D97-AF65-F5344CB8AC3E}">
        <p14:creationId xmlns:p14="http://schemas.microsoft.com/office/powerpoint/2010/main" val="25106503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11" name="Content Placeholder 2"/>
          <p:cNvSpPr>
            <a:spLocks noGrp="1"/>
          </p:cNvSpPr>
          <p:nvPr>
            <p:ph sz="half" idx="1"/>
          </p:nvPr>
        </p:nvSpPr>
        <p:spPr>
          <a:xfrm>
            <a:off x="323849" y="1311274"/>
            <a:ext cx="8627745" cy="4968945"/>
          </a:xfrm>
          <a:prstGeom prst="rect">
            <a:avLst/>
          </a:prstGeom>
        </p:spPr>
        <p:txBody>
          <a:bodyPr>
            <a:normAutofit/>
          </a:bodyPr>
          <a:lstStyle>
            <a:lvl1pPr>
              <a:spcBef>
                <a:spcPts val="0"/>
              </a:spcBef>
              <a:defRPr sz="2400"/>
            </a:lvl1pPr>
            <a:lvl2pPr>
              <a:spcBef>
                <a:spcPts val="0"/>
              </a:spcBef>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7" name="Title Placeholder 1"/>
          <p:cNvSpPr>
            <a:spLocks noGrp="1"/>
          </p:cNvSpPr>
          <p:nvPr>
            <p:ph type="title" hasCustomPrompt="1"/>
          </p:nvPr>
        </p:nvSpPr>
        <p:spPr>
          <a:xfrm>
            <a:off x="228600" y="0"/>
            <a:ext cx="8229600" cy="438912"/>
          </a:xfrm>
          <a:prstGeom prst="rect">
            <a:avLst/>
          </a:prstGeom>
        </p:spPr>
        <p:txBody>
          <a:bodyPr vert="horz" lIns="91440" tIns="45720" rIns="91440" bIns="45720" rtlCol="0" anchor="ctr">
            <a:normAutofit/>
          </a:bodyPr>
          <a:lstStyle>
            <a:lvl1pPr>
              <a:defRPr/>
            </a:lvl1pPr>
          </a:lstStyle>
          <a:p>
            <a:r>
              <a:rPr lang="en-US" dirty="0" smtClean="0"/>
              <a:t>Add Section Title Here</a:t>
            </a:r>
            <a:endParaRPr lang="en-US" dirty="0"/>
          </a:p>
        </p:txBody>
      </p:sp>
      <p:sp>
        <p:nvSpPr>
          <p:cNvPr id="8" name="Text Placeholder 2"/>
          <p:cNvSpPr>
            <a:spLocks noGrp="1"/>
          </p:cNvSpPr>
          <p:nvPr>
            <p:ph type="body" idx="13" hasCustomPrompt="1"/>
          </p:nvPr>
        </p:nvSpPr>
        <p:spPr>
          <a:xfrm>
            <a:off x="207264" y="646969"/>
            <a:ext cx="8728755" cy="639762"/>
          </a:xfrm>
          <a:prstGeom prst="rect">
            <a:avLst/>
          </a:prstGeom>
        </p:spPr>
        <p:txBody>
          <a:bodyPr anchor="t">
            <a:normAutofit/>
          </a:bodyPr>
          <a:lstStyle>
            <a:lvl1pPr marL="0" indent="0">
              <a:buNone/>
              <a:defRPr lang="en-US" sz="3200" b="1" kern="1200" baseline="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dirty="0" smtClean="0"/>
              <a:t>Add Slide Title Here</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43" y="6462548"/>
            <a:ext cx="891260" cy="377987"/>
          </a:xfrm>
          <a:prstGeom prst="rect">
            <a:avLst/>
          </a:prstGeom>
        </p:spPr>
      </p:pic>
      <p:sp>
        <p:nvSpPr>
          <p:cNvPr id="10" name="TextBox 9"/>
          <p:cNvSpPr txBox="1"/>
          <p:nvPr userDrawn="1"/>
        </p:nvSpPr>
        <p:spPr>
          <a:xfrm>
            <a:off x="794419" y="6443683"/>
            <a:ext cx="2786981" cy="461665"/>
          </a:xfrm>
          <a:prstGeom prst="rect">
            <a:avLst/>
          </a:prstGeom>
          <a:noFill/>
        </p:spPr>
        <p:txBody>
          <a:bodyPr wrap="square" rtlCol="0">
            <a:spAutoFit/>
          </a:bodyPr>
          <a:lstStyle/>
          <a:p>
            <a:r>
              <a:rPr lang="en-US" sz="1200" b="1" kern="1200" dirty="0" smtClean="0">
                <a:solidFill>
                  <a:schemeClr val="bg1"/>
                </a:solidFill>
                <a:latin typeface="+mn-lt"/>
                <a:ea typeface="+mn-ea"/>
                <a:cs typeface="+mn-cs"/>
              </a:rPr>
              <a:t>Administrative Office of the U.S. Courts</a:t>
            </a:r>
            <a:br>
              <a:rPr lang="en-US" sz="1200" b="1" kern="1200" dirty="0" smtClean="0">
                <a:solidFill>
                  <a:schemeClr val="bg1"/>
                </a:solidFill>
                <a:latin typeface="+mn-lt"/>
                <a:ea typeface="+mn-ea"/>
                <a:cs typeface="+mn-cs"/>
              </a:rPr>
            </a:br>
            <a:r>
              <a:rPr lang="en-US" sz="1100" b="1" kern="1200" dirty="0" smtClean="0">
                <a:solidFill>
                  <a:schemeClr val="bg1"/>
                </a:solidFill>
                <a:latin typeface="+mn-lt"/>
                <a:ea typeface="+mn-ea"/>
                <a:cs typeface="+mn-cs"/>
              </a:rPr>
              <a:t>Department of Technology Services</a:t>
            </a:r>
            <a:endParaRPr lang="en-US" sz="1100" dirty="0">
              <a:solidFill>
                <a:schemeClr val="bg1"/>
              </a:solidFill>
            </a:endParaRPr>
          </a:p>
        </p:txBody>
      </p:sp>
    </p:spTree>
    <p:custDataLst>
      <p:tags r:id="rId1"/>
    </p:custDataLst>
    <p:extLst>
      <p:ext uri="{BB962C8B-B14F-4D97-AF65-F5344CB8AC3E}">
        <p14:creationId xmlns:p14="http://schemas.microsoft.com/office/powerpoint/2010/main" val="11510892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7" name="Text Placeholder 2"/>
          <p:cNvSpPr>
            <a:spLocks noGrp="1"/>
          </p:cNvSpPr>
          <p:nvPr>
            <p:ph type="body" idx="10" hasCustomPrompt="1"/>
          </p:nvPr>
        </p:nvSpPr>
        <p:spPr>
          <a:xfrm>
            <a:off x="207264" y="646969"/>
            <a:ext cx="8728755" cy="639762"/>
          </a:xfrm>
          <a:prstGeom prst="rect">
            <a:avLst/>
          </a:prstGeom>
        </p:spPr>
        <p:txBody>
          <a:bodyPr anchor="t">
            <a:normAutofit/>
          </a:bodyPr>
          <a:lstStyle>
            <a:lvl1pPr marL="0" indent="0">
              <a:buNone/>
              <a:defRPr lang="en-US" sz="3200" b="1" kern="1200" baseline="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dirty="0" smtClean="0"/>
              <a:t>Add Slide Title Here</a:t>
            </a:r>
          </a:p>
        </p:txBody>
      </p:sp>
      <p:sp>
        <p:nvSpPr>
          <p:cNvPr id="12" name="Content Placeholder 2"/>
          <p:cNvSpPr>
            <a:spLocks noGrp="1"/>
          </p:cNvSpPr>
          <p:nvPr>
            <p:ph sz="half" idx="11"/>
          </p:nvPr>
        </p:nvSpPr>
        <p:spPr>
          <a:xfrm>
            <a:off x="323849" y="1311275"/>
            <a:ext cx="4228053" cy="4968945"/>
          </a:xfrm>
          <a:prstGeom prst="rect">
            <a:avLst/>
          </a:prstGeom>
        </p:spPr>
        <p:txBody>
          <a:bodyPr>
            <a:normAutofit/>
          </a:bodyPr>
          <a:lstStyle>
            <a:lvl1pPr>
              <a:spcBef>
                <a:spcPts val="0"/>
              </a:spcBef>
              <a:defRPr sz="2400"/>
            </a:lvl1pPr>
            <a:lvl2pPr>
              <a:spcBef>
                <a:spcPts val="0"/>
              </a:spcBef>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13" name="Content Placeholder 2"/>
          <p:cNvSpPr>
            <a:spLocks noGrp="1"/>
          </p:cNvSpPr>
          <p:nvPr>
            <p:ph sz="half" idx="1"/>
          </p:nvPr>
        </p:nvSpPr>
        <p:spPr>
          <a:xfrm>
            <a:off x="4662435" y="1311275"/>
            <a:ext cx="4289160" cy="4968945"/>
          </a:xfrm>
          <a:prstGeom prst="rect">
            <a:avLst/>
          </a:prstGeom>
        </p:spPr>
        <p:txBody>
          <a:bodyPr>
            <a:normAutofit/>
          </a:bodyPr>
          <a:lstStyle>
            <a:lvl1pPr>
              <a:spcBef>
                <a:spcPts val="0"/>
              </a:spcBef>
              <a:defRPr sz="2400"/>
            </a:lvl1pPr>
            <a:lvl2pPr>
              <a:spcBef>
                <a:spcPts val="0"/>
              </a:spcBef>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p:txBody>
      </p:sp>
      <p:sp>
        <p:nvSpPr>
          <p:cNvPr id="10" name="Title Placeholder 1"/>
          <p:cNvSpPr>
            <a:spLocks noGrp="1"/>
          </p:cNvSpPr>
          <p:nvPr>
            <p:ph type="title" hasCustomPrompt="1"/>
          </p:nvPr>
        </p:nvSpPr>
        <p:spPr>
          <a:xfrm>
            <a:off x="228600" y="0"/>
            <a:ext cx="8229600" cy="438912"/>
          </a:xfrm>
          <a:prstGeom prst="rect">
            <a:avLst/>
          </a:prstGeom>
        </p:spPr>
        <p:txBody>
          <a:bodyPr vert="horz" lIns="91440" tIns="45720" rIns="91440" bIns="45720" rtlCol="0" anchor="ctr">
            <a:normAutofit/>
          </a:bodyPr>
          <a:lstStyle/>
          <a:p>
            <a:r>
              <a:rPr lang="en-US" dirty="0" smtClean="0"/>
              <a:t>Add Section Title Here</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43" y="6462548"/>
            <a:ext cx="891260" cy="377987"/>
          </a:xfrm>
          <a:prstGeom prst="rect">
            <a:avLst/>
          </a:prstGeom>
        </p:spPr>
      </p:pic>
      <p:sp>
        <p:nvSpPr>
          <p:cNvPr id="9" name="TextBox 8"/>
          <p:cNvSpPr txBox="1"/>
          <p:nvPr userDrawn="1"/>
        </p:nvSpPr>
        <p:spPr>
          <a:xfrm>
            <a:off x="794419" y="6443683"/>
            <a:ext cx="2786981" cy="461665"/>
          </a:xfrm>
          <a:prstGeom prst="rect">
            <a:avLst/>
          </a:prstGeom>
          <a:noFill/>
        </p:spPr>
        <p:txBody>
          <a:bodyPr wrap="square" rtlCol="0">
            <a:spAutoFit/>
          </a:bodyPr>
          <a:lstStyle/>
          <a:p>
            <a:r>
              <a:rPr lang="en-US" sz="1200" b="1" kern="1200" dirty="0" smtClean="0">
                <a:solidFill>
                  <a:schemeClr val="bg1"/>
                </a:solidFill>
                <a:latin typeface="+mn-lt"/>
                <a:ea typeface="+mn-ea"/>
                <a:cs typeface="+mn-cs"/>
              </a:rPr>
              <a:t>Administrative Office of the U.S. Courts</a:t>
            </a:r>
            <a:br>
              <a:rPr lang="en-US" sz="1200" b="1" kern="1200" dirty="0" smtClean="0">
                <a:solidFill>
                  <a:schemeClr val="bg1"/>
                </a:solidFill>
                <a:latin typeface="+mn-lt"/>
                <a:ea typeface="+mn-ea"/>
                <a:cs typeface="+mn-cs"/>
              </a:rPr>
            </a:br>
            <a:r>
              <a:rPr lang="en-US" sz="1100" b="1" kern="1200" dirty="0" smtClean="0">
                <a:solidFill>
                  <a:schemeClr val="bg1"/>
                </a:solidFill>
                <a:latin typeface="+mn-lt"/>
                <a:ea typeface="+mn-ea"/>
                <a:cs typeface="+mn-cs"/>
              </a:rPr>
              <a:t>Department of Technology Services</a:t>
            </a:r>
            <a:endParaRPr lang="en-US" sz="1100" dirty="0">
              <a:solidFill>
                <a:schemeClr val="bg1"/>
              </a:solidFill>
            </a:endParaRPr>
          </a:p>
        </p:txBody>
      </p:sp>
    </p:spTree>
    <p:custDataLst>
      <p:tags r:id="rId1"/>
    </p:custData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3771927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6416702"/>
            <a:ext cx="9144000" cy="4572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0"/>
            <a:ext cx="9144000" cy="457200"/>
          </a:xfrm>
          <a:prstGeom prst="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7"/>
    </p:custDataLst>
  </p:cSld>
  <p:clrMap bg1="lt1" tx1="dk1" bg2="lt2" tx2="dk2" accent1="accent1" accent2="accent2" accent3="accent3" accent4="accent4" accent5="accent5" accent6="accent6" hlink="hlink" folHlink="folHlink"/>
  <p:sldLayoutIdLst>
    <p:sldLayoutId id="2147483649" r:id="rId1"/>
    <p:sldLayoutId id="2147483664" r:id="rId2"/>
    <p:sldLayoutId id="2147483666" r:id="rId3"/>
    <p:sldLayoutId id="2147483652" r:id="rId4"/>
    <p:sldLayoutId id="2147483675" r:id="rId5"/>
  </p:sldLayoutIdLst>
  <p:timing>
    <p:tnLst>
      <p:par>
        <p:cTn id="1" dur="indefinite" restart="never" nodeType="tmRoot"/>
      </p:par>
    </p:tnLst>
  </p:timing>
  <p:hf hdr="0" ftr="0" dt="0"/>
  <p:txStyles>
    <p:titleStyle>
      <a:lvl1pPr algn="l" defTabSz="914400" rtl="0" eaLnBrk="1" latinLnBrk="0" hangingPunct="1">
        <a:spcBef>
          <a:spcPct val="0"/>
        </a:spcBef>
        <a:buNone/>
        <a:defRPr sz="20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uscourts.gov/rules-policies/pending-rules-amendments/pending-changes-bankruptcy-forms"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710" y="3258991"/>
            <a:ext cx="8208579" cy="876299"/>
          </a:xfrm>
        </p:spPr>
        <p:txBody>
          <a:bodyPr/>
          <a:lstStyle/>
          <a:p>
            <a:pPr algn="l"/>
            <a:r>
              <a:rPr lang="en-US" sz="3600" dirty="0" smtClean="0"/>
              <a:t>Official 2015 Bankruptcy Forms in CM/ECF</a:t>
            </a:r>
            <a:br>
              <a:rPr lang="en-US" sz="3600" dirty="0" smtClean="0"/>
            </a:br>
            <a:r>
              <a:rPr lang="en-US" sz="3600" dirty="0" smtClean="0"/>
              <a:t>Overview for Attorney</a:t>
            </a:r>
            <a:endParaRPr lang="en-US" sz="3600" dirty="0"/>
          </a:p>
        </p:txBody>
      </p:sp>
      <p:sp>
        <p:nvSpPr>
          <p:cNvPr id="4" name="Text Placeholder 3"/>
          <p:cNvSpPr>
            <a:spLocks noGrp="1"/>
          </p:cNvSpPr>
          <p:nvPr>
            <p:ph type="body" sz="quarter" idx="10"/>
          </p:nvPr>
        </p:nvSpPr>
        <p:spPr>
          <a:xfrm>
            <a:off x="5332187" y="4411333"/>
            <a:ext cx="2887888" cy="571500"/>
          </a:xfrm>
        </p:spPr>
        <p:txBody>
          <a:bodyPr/>
          <a:lstStyle/>
          <a:p>
            <a:pPr algn="l"/>
            <a:r>
              <a:rPr lang="en-US" dirty="0" smtClean="0"/>
              <a:t>December 1, 2015</a:t>
            </a:r>
            <a:endParaRPr lang="en-US" dirty="0"/>
          </a:p>
        </p:txBody>
      </p:sp>
      <p:cxnSp>
        <p:nvCxnSpPr>
          <p:cNvPr id="6" name="Straight Connector 5"/>
          <p:cNvCxnSpPr/>
          <p:nvPr/>
        </p:nvCxnSpPr>
        <p:spPr>
          <a:xfrm>
            <a:off x="923925" y="4273311"/>
            <a:ext cx="7296150"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9591682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259" y="1753840"/>
            <a:ext cx="7828203" cy="394391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5" name="Text Placeholder 4"/>
          <p:cNvSpPr txBox="1">
            <a:spLocks/>
          </p:cNvSpPr>
          <p:nvPr/>
        </p:nvSpPr>
        <p:spPr>
          <a:xfrm>
            <a:off x="359664" y="572572"/>
            <a:ext cx="8728755" cy="639762"/>
          </a:xfrm>
          <a:prstGeom prst="rect">
            <a:avLst/>
          </a:prstGeom>
        </p:spPr>
        <p:txBody>
          <a:bodyPr anchor="t">
            <a:normAutofit/>
          </a:bodyPr>
          <a:lstStyle>
            <a:lvl1pPr marL="0" indent="0" algn="l" defTabSz="914400" rtl="0" eaLnBrk="1" latinLnBrk="0" hangingPunct="1">
              <a:spcBef>
                <a:spcPct val="20000"/>
              </a:spcBef>
              <a:buFont typeface="Arial" pitchFamily="34" charset="0"/>
              <a:buNone/>
              <a:defRPr lang="en-US" sz="3200" b="1" kern="1200" baseline="0" dirty="0" smtClean="0">
                <a:solidFill>
                  <a:schemeClr val="tx2"/>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t>Form 201 Voluntary Petition for </a:t>
            </a:r>
            <a:r>
              <a:rPr lang="en-US" u="sng" dirty="0" smtClean="0"/>
              <a:t>Non-Individuals</a:t>
            </a:r>
            <a:endParaRPr lang="en-US" u="sng" dirty="0"/>
          </a:p>
        </p:txBody>
      </p:sp>
      <p:cxnSp>
        <p:nvCxnSpPr>
          <p:cNvPr id="26" name="Straight Arrow Connector 25"/>
          <p:cNvCxnSpPr/>
          <p:nvPr/>
        </p:nvCxnSpPr>
        <p:spPr>
          <a:xfrm>
            <a:off x="3232581" y="2835056"/>
            <a:ext cx="1749966" cy="1818048"/>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Rounded Rectangular Callout 9"/>
          <p:cNvSpPr/>
          <p:nvPr/>
        </p:nvSpPr>
        <p:spPr>
          <a:xfrm>
            <a:off x="1928391" y="1949963"/>
            <a:ext cx="2608381" cy="1283676"/>
          </a:xfrm>
          <a:prstGeom prst="wedgeRoundRectCallout">
            <a:avLst>
              <a:gd name="adj1" fmla="val -29548"/>
              <a:gd name="adj2" fmla="val 46563"/>
              <a:gd name="adj3" fmla="val 16667"/>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New </a:t>
            </a:r>
            <a:r>
              <a:rPr lang="en-US" b="1" dirty="0">
                <a:solidFill>
                  <a:schemeClr val="tx1"/>
                </a:solidFill>
              </a:rPr>
              <a:t>Nature of </a:t>
            </a:r>
            <a:r>
              <a:rPr lang="en-US" b="1" dirty="0" smtClean="0">
                <a:solidFill>
                  <a:schemeClr val="tx1"/>
                </a:solidFill>
              </a:rPr>
              <a:t>Business </a:t>
            </a:r>
            <a:r>
              <a:rPr lang="en-US" dirty="0" smtClean="0">
                <a:solidFill>
                  <a:schemeClr val="tx1"/>
                </a:solidFill>
              </a:rPr>
              <a:t>codes</a:t>
            </a:r>
            <a:r>
              <a:rPr lang="en-US" b="1" dirty="0" smtClean="0">
                <a:solidFill>
                  <a:schemeClr val="tx1"/>
                </a:solidFill>
              </a:rPr>
              <a:t>:</a:t>
            </a:r>
          </a:p>
          <a:p>
            <a:r>
              <a:rPr lang="en-US" b="1" dirty="0" smtClean="0">
                <a:solidFill>
                  <a:srgbClr val="FF0000"/>
                </a:solidFill>
              </a:rPr>
              <a:t>Investment Company</a:t>
            </a:r>
          </a:p>
          <a:p>
            <a:r>
              <a:rPr lang="en-US" b="1" dirty="0" smtClean="0">
                <a:solidFill>
                  <a:srgbClr val="FF0000"/>
                </a:solidFill>
              </a:rPr>
              <a:t>Investment Advisor</a:t>
            </a:r>
            <a:endParaRPr lang="en-US" b="1" dirty="0">
              <a:solidFill>
                <a:srgbClr val="FF0000"/>
              </a:solidFill>
            </a:endParaRPr>
          </a:p>
        </p:txBody>
      </p:sp>
      <p:cxnSp>
        <p:nvCxnSpPr>
          <p:cNvPr id="13" name="Straight Arrow Connector 12"/>
          <p:cNvCxnSpPr/>
          <p:nvPr/>
        </p:nvCxnSpPr>
        <p:spPr>
          <a:xfrm flipH="1">
            <a:off x="6027576" y="2591801"/>
            <a:ext cx="1418253" cy="1327056"/>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Rounded Rectangular Callout 15"/>
          <p:cNvSpPr/>
          <p:nvPr/>
        </p:nvSpPr>
        <p:spPr>
          <a:xfrm>
            <a:off x="6592839" y="2392509"/>
            <a:ext cx="2355458" cy="885093"/>
          </a:xfrm>
          <a:prstGeom prst="wedgeRoundRectCallout">
            <a:avLst>
              <a:gd name="adj1" fmla="val 27996"/>
              <a:gd name="adj2" fmla="val 51090"/>
              <a:gd name="adj3" fmla="val 16667"/>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Other </a:t>
            </a:r>
            <a:r>
              <a:rPr lang="en-US" dirty="0" smtClean="0">
                <a:solidFill>
                  <a:schemeClr val="tx1"/>
                </a:solidFill>
              </a:rPr>
              <a:t>changed to </a:t>
            </a:r>
            <a:r>
              <a:rPr lang="en-US" b="1" dirty="0" smtClean="0">
                <a:solidFill>
                  <a:srgbClr val="FF0000"/>
                </a:solidFill>
              </a:rPr>
              <a:t>None </a:t>
            </a:r>
            <a:r>
              <a:rPr lang="en-US" b="1" dirty="0">
                <a:solidFill>
                  <a:srgbClr val="FF0000"/>
                </a:solidFill>
              </a:rPr>
              <a:t>of the Above</a:t>
            </a:r>
            <a:endParaRPr lang="en-US" b="1" dirty="0">
              <a:solidFill>
                <a:schemeClr val="tx1"/>
              </a:solidFill>
            </a:endParaRPr>
          </a:p>
        </p:txBody>
      </p:sp>
    </p:spTree>
    <p:extLst>
      <p:ext uri="{BB962C8B-B14F-4D97-AF65-F5344CB8AC3E}">
        <p14:creationId xmlns:p14="http://schemas.microsoft.com/office/powerpoint/2010/main" val="941498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259" y="1753840"/>
            <a:ext cx="7828203" cy="394391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5" name="Text Placeholder 4"/>
          <p:cNvSpPr txBox="1">
            <a:spLocks/>
          </p:cNvSpPr>
          <p:nvPr/>
        </p:nvSpPr>
        <p:spPr>
          <a:xfrm>
            <a:off x="359664" y="572572"/>
            <a:ext cx="8728755" cy="639762"/>
          </a:xfrm>
          <a:prstGeom prst="rect">
            <a:avLst/>
          </a:prstGeom>
        </p:spPr>
        <p:txBody>
          <a:bodyPr anchor="t">
            <a:normAutofit/>
          </a:bodyPr>
          <a:lstStyle>
            <a:lvl1pPr marL="0" indent="0" algn="l" defTabSz="914400" rtl="0" eaLnBrk="1" latinLnBrk="0" hangingPunct="1">
              <a:spcBef>
                <a:spcPct val="20000"/>
              </a:spcBef>
              <a:buFont typeface="Arial" pitchFamily="34" charset="0"/>
              <a:buNone/>
              <a:defRPr lang="en-US" sz="3200" b="1" kern="1200" baseline="0" dirty="0" smtClean="0">
                <a:solidFill>
                  <a:schemeClr val="tx2"/>
                </a:solidFill>
                <a:latin typeface="+mn-lt"/>
                <a:ea typeface="+mn-ea"/>
                <a:cs typeface="+mn-cs"/>
              </a:defRPr>
            </a:lvl1pPr>
            <a:lvl2pPr marL="457200" indent="0" algn="l" defTabSz="914400" rtl="0" eaLnBrk="1" latinLnBrk="0" hangingPunct="1">
              <a:spcBef>
                <a:spcPct val="20000"/>
              </a:spcBef>
              <a:buFont typeface="Arial" pitchFamily="34" charset="0"/>
              <a:buNone/>
              <a:defRPr sz="20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8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1600" b="1" kern="1200">
                <a:solidFill>
                  <a:schemeClr val="tx1"/>
                </a:solidFill>
                <a:latin typeface="+mn-lt"/>
                <a:ea typeface="+mn-ea"/>
                <a:cs typeface="+mn-cs"/>
              </a:defRPr>
            </a:lvl9pPr>
          </a:lstStyle>
          <a:p>
            <a:r>
              <a:rPr lang="en-US" dirty="0" smtClean="0"/>
              <a:t>Form 201 Voluntary Petition for </a:t>
            </a:r>
            <a:r>
              <a:rPr lang="en-US" u="sng" dirty="0" smtClean="0"/>
              <a:t>Non-Individuals</a:t>
            </a:r>
            <a:endParaRPr lang="en-US" u="sng" dirty="0"/>
          </a:p>
        </p:txBody>
      </p:sp>
      <p:cxnSp>
        <p:nvCxnSpPr>
          <p:cNvPr id="15" name="Straight Arrow Connector 14"/>
          <p:cNvCxnSpPr/>
          <p:nvPr/>
        </p:nvCxnSpPr>
        <p:spPr>
          <a:xfrm flipH="1">
            <a:off x="5542384" y="3922676"/>
            <a:ext cx="1447799" cy="10225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5542384" y="3666234"/>
            <a:ext cx="2895599" cy="512884"/>
          </a:xfrm>
          <a:prstGeom prst="wedgeRoundRectCallout">
            <a:avLst>
              <a:gd name="adj1" fmla="val -50686"/>
              <a:gd name="adj2" fmla="val -2401"/>
              <a:gd name="adj3" fmla="val 16667"/>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New </a:t>
            </a:r>
            <a:r>
              <a:rPr lang="en-US" b="1" dirty="0" smtClean="0">
                <a:solidFill>
                  <a:srgbClr val="FF0000"/>
                </a:solidFill>
              </a:rPr>
              <a:t>NAICS business </a:t>
            </a:r>
            <a:r>
              <a:rPr lang="en-US" dirty="0" smtClean="0">
                <a:solidFill>
                  <a:schemeClr val="tx1"/>
                </a:solidFill>
              </a:rPr>
              <a:t>codes</a:t>
            </a:r>
            <a:r>
              <a:rPr lang="en-US" b="1" dirty="0" smtClean="0">
                <a:solidFill>
                  <a:schemeClr val="tx1"/>
                </a:solidFill>
              </a:rPr>
              <a:t>:</a:t>
            </a:r>
          </a:p>
        </p:txBody>
      </p:sp>
      <p:cxnSp>
        <p:nvCxnSpPr>
          <p:cNvPr id="30" name="Straight Arrow Connector 29"/>
          <p:cNvCxnSpPr/>
          <p:nvPr/>
        </p:nvCxnSpPr>
        <p:spPr>
          <a:xfrm flipH="1">
            <a:off x="2015412" y="3233172"/>
            <a:ext cx="989045" cy="12007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9" name="Rounded Rectangular Callout 28"/>
          <p:cNvSpPr/>
          <p:nvPr/>
        </p:nvSpPr>
        <p:spPr>
          <a:xfrm>
            <a:off x="1474237" y="2418847"/>
            <a:ext cx="3410517" cy="1247387"/>
          </a:xfrm>
          <a:prstGeom prst="wedgeRoundRectCallout">
            <a:avLst>
              <a:gd name="adj1" fmla="val -48334"/>
              <a:gd name="adj2" fmla="val 21341"/>
              <a:gd name="adj3" fmla="val 16667"/>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New Chapter 11 Fields</a:t>
            </a:r>
          </a:p>
          <a:p>
            <a:r>
              <a:rPr lang="en-US" b="1" dirty="0" smtClean="0">
                <a:solidFill>
                  <a:srgbClr val="FF0000"/>
                </a:solidFill>
              </a:rPr>
              <a:t>Debtor is Required to file periodic reports</a:t>
            </a:r>
          </a:p>
          <a:p>
            <a:r>
              <a:rPr lang="en-US" b="1" dirty="0" smtClean="0">
                <a:solidFill>
                  <a:srgbClr val="FF0000"/>
                </a:solidFill>
              </a:rPr>
              <a:t>Debtor is a shell company</a:t>
            </a:r>
            <a:endParaRPr lang="en-US" b="1" dirty="0">
              <a:solidFill>
                <a:srgbClr val="FF0000"/>
              </a:solidFill>
            </a:endParaRPr>
          </a:p>
        </p:txBody>
      </p:sp>
    </p:spTree>
    <p:extLst>
      <p:ext uri="{BB962C8B-B14F-4D97-AF65-F5344CB8AC3E}">
        <p14:creationId xmlns:p14="http://schemas.microsoft.com/office/powerpoint/2010/main" val="1301483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lstStyle/>
          <a:p>
            <a:r>
              <a:rPr lang="en-US" dirty="0" smtClean="0"/>
              <a:t>Form B401 Chapter 15 Case Opening</a:t>
            </a:r>
            <a:endParaRPr lang="en-US" dirty="0"/>
          </a:p>
        </p:txBody>
      </p:sp>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2" name="TextBox 1"/>
          <p:cNvSpPr txBox="1"/>
          <p:nvPr/>
        </p:nvSpPr>
        <p:spPr>
          <a:xfrm>
            <a:off x="379562" y="1362974"/>
            <a:ext cx="8450832" cy="461665"/>
          </a:xfrm>
          <a:prstGeom prst="rect">
            <a:avLst/>
          </a:prstGeom>
          <a:noFill/>
        </p:spPr>
        <p:txBody>
          <a:bodyPr wrap="square" rtlCol="0">
            <a:spAutoFit/>
          </a:bodyPr>
          <a:lstStyle/>
          <a:p>
            <a:r>
              <a:rPr lang="en-US" sz="2400" dirty="0" smtClean="0"/>
              <a:t>Petition for Recognition of Foreign Proceeding</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292" y="2406520"/>
            <a:ext cx="7885319" cy="229610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Box 2"/>
          <p:cNvSpPr txBox="1"/>
          <p:nvPr/>
        </p:nvSpPr>
        <p:spPr>
          <a:xfrm>
            <a:off x="3529316" y="4401043"/>
            <a:ext cx="4246779" cy="1200329"/>
          </a:xfrm>
          <a:prstGeom prst="rect">
            <a:avLst/>
          </a:prstGeom>
          <a:solidFill>
            <a:srgbClr val="FFFF00"/>
          </a:solidFill>
          <a:ln>
            <a:solidFill>
              <a:schemeClr val="tx1"/>
            </a:solidFill>
          </a:ln>
        </p:spPr>
        <p:txBody>
          <a:bodyPr wrap="square" rtlCol="0">
            <a:spAutoFit/>
          </a:bodyPr>
          <a:lstStyle/>
          <a:p>
            <a:r>
              <a:rPr lang="en-US" b="1" dirty="0" smtClean="0"/>
              <a:t>Foreign Main Proceeding</a:t>
            </a:r>
          </a:p>
          <a:p>
            <a:r>
              <a:rPr lang="en-US" b="1" dirty="0" smtClean="0"/>
              <a:t>Foreign Nonmain </a:t>
            </a:r>
            <a:r>
              <a:rPr lang="en-US" b="1" dirty="0"/>
              <a:t>Proceeding</a:t>
            </a:r>
          </a:p>
          <a:p>
            <a:r>
              <a:rPr lang="en-US" b="1" dirty="0" smtClean="0">
                <a:solidFill>
                  <a:srgbClr val="FF0000"/>
                </a:solidFill>
              </a:rPr>
              <a:t>Foreign Main Proceeding, or in the alternative, foreign Nonmain Proceeding</a:t>
            </a:r>
            <a:endParaRPr lang="en-US" b="1" dirty="0">
              <a:solidFill>
                <a:srgbClr val="FF0000"/>
              </a:solidFill>
            </a:endParaRPr>
          </a:p>
        </p:txBody>
      </p:sp>
    </p:spTree>
    <p:extLst>
      <p:ext uri="{BB962C8B-B14F-4D97-AF65-F5344CB8AC3E}">
        <p14:creationId xmlns:p14="http://schemas.microsoft.com/office/powerpoint/2010/main" val="4278026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lstStyle/>
          <a:p>
            <a:r>
              <a:rPr lang="en-US" dirty="0" smtClean="0"/>
              <a:t>Form B401 Chapter 15 Case Opening</a:t>
            </a:r>
            <a:endParaRPr lang="en-US" dirty="0"/>
          </a:p>
        </p:txBody>
      </p:sp>
      <p:sp>
        <p:nvSpPr>
          <p:cNvPr id="12" name="Title 2"/>
          <p:cNvSpPr>
            <a:spLocks noGrp="1"/>
          </p:cNvSpPr>
          <p:nvPr>
            <p:ph type="title"/>
          </p:nvPr>
        </p:nvSpPr>
        <p:spPr>
          <a:xfrm>
            <a:off x="228600" y="0"/>
            <a:ext cx="8229600" cy="438912"/>
          </a:xfrm>
        </p:spPr>
        <p:txBody>
          <a:bodyPr/>
          <a:lstStyle/>
          <a:p>
            <a:r>
              <a:rPr lang="en-US" dirty="0"/>
              <a:t>Dec. 1, 2015 Bankruptcy Forms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 y="2553419"/>
            <a:ext cx="3061210" cy="523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1" y="2815176"/>
            <a:ext cx="4734735" cy="704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4542" y="3251633"/>
            <a:ext cx="1879469" cy="436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2745" y="4787660"/>
            <a:ext cx="1724025"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7193" y="2339909"/>
            <a:ext cx="6634163" cy="170302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3" name="TextBox 22"/>
          <p:cNvSpPr txBox="1"/>
          <p:nvPr/>
        </p:nvSpPr>
        <p:spPr>
          <a:xfrm>
            <a:off x="4571641" y="2707640"/>
            <a:ext cx="3049204" cy="646331"/>
          </a:xfrm>
          <a:prstGeom prst="rect">
            <a:avLst/>
          </a:prstGeom>
          <a:solidFill>
            <a:srgbClr val="FFFF00"/>
          </a:solidFill>
          <a:ln>
            <a:solidFill>
              <a:schemeClr val="tx1"/>
            </a:solidFill>
          </a:ln>
        </p:spPr>
        <p:txBody>
          <a:bodyPr wrap="square" rtlCol="0">
            <a:spAutoFit/>
          </a:bodyPr>
          <a:lstStyle/>
          <a:p>
            <a:r>
              <a:rPr lang="en-US" b="1" dirty="0" smtClean="0"/>
              <a:t>Limited statistical data collected for Chapter 15.</a:t>
            </a:r>
            <a:endParaRPr lang="en-US" b="1" dirty="0">
              <a:solidFill>
                <a:srgbClr val="FF0000"/>
              </a:solidFill>
            </a:endParaRPr>
          </a:p>
        </p:txBody>
      </p:sp>
      <p:sp>
        <p:nvSpPr>
          <p:cNvPr id="19" name="TextBox 18"/>
          <p:cNvSpPr txBox="1"/>
          <p:nvPr/>
        </p:nvSpPr>
        <p:spPr>
          <a:xfrm>
            <a:off x="1224864" y="4433717"/>
            <a:ext cx="6538823" cy="707886"/>
          </a:xfrm>
          <a:prstGeom prst="rect">
            <a:avLst/>
          </a:prstGeom>
          <a:noFill/>
        </p:spPr>
        <p:txBody>
          <a:bodyPr wrap="square" rtlCol="0">
            <a:spAutoFit/>
          </a:bodyPr>
          <a:lstStyle/>
          <a:p>
            <a:r>
              <a:rPr lang="en-US" sz="2000" dirty="0" smtClean="0"/>
              <a:t>Only Fee Status and Type of Debtor will be captured from this Chapter 15 statistical case opening screen.</a:t>
            </a:r>
            <a:endParaRPr lang="en-US" sz="2000" dirty="0"/>
          </a:p>
        </p:txBody>
      </p:sp>
      <p:sp>
        <p:nvSpPr>
          <p:cNvPr id="11" name="TextBox 10"/>
          <p:cNvSpPr txBox="1"/>
          <p:nvPr/>
        </p:nvSpPr>
        <p:spPr>
          <a:xfrm>
            <a:off x="379562" y="1362974"/>
            <a:ext cx="8450832" cy="461665"/>
          </a:xfrm>
          <a:prstGeom prst="rect">
            <a:avLst/>
          </a:prstGeom>
          <a:noFill/>
        </p:spPr>
        <p:txBody>
          <a:bodyPr wrap="square" rtlCol="0">
            <a:spAutoFit/>
          </a:bodyPr>
          <a:lstStyle/>
          <a:p>
            <a:r>
              <a:rPr lang="en-US" sz="2400" dirty="0" smtClean="0"/>
              <a:t>Petition for Recognition of Foreign Proceeding</a:t>
            </a:r>
          </a:p>
        </p:txBody>
      </p:sp>
    </p:spTree>
    <p:extLst>
      <p:ext uri="{BB962C8B-B14F-4D97-AF65-F5344CB8AC3E}">
        <p14:creationId xmlns:p14="http://schemas.microsoft.com/office/powerpoint/2010/main" val="39268624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p:txBody>
          <a:bodyPr/>
          <a:lstStyle/>
          <a:p>
            <a:r>
              <a:rPr lang="en-US" dirty="0" smtClean="0"/>
              <a:t>Chapter 11 Case Opening</a:t>
            </a:r>
            <a:endParaRPr lang="en-US" dirty="0"/>
          </a:p>
        </p:txBody>
      </p:sp>
      <p:sp>
        <p:nvSpPr>
          <p:cNvPr id="12" name="Title 2"/>
          <p:cNvSpPr>
            <a:spLocks noGrp="1"/>
          </p:cNvSpPr>
          <p:nvPr>
            <p:ph type="title"/>
          </p:nvPr>
        </p:nvSpPr>
        <p:spPr>
          <a:xfrm>
            <a:off x="228600" y="0"/>
            <a:ext cx="8229600" cy="438912"/>
          </a:xfrm>
        </p:spPr>
        <p:txBody>
          <a:bodyPr/>
          <a:lstStyle/>
          <a:p>
            <a:r>
              <a:rPr lang="en-US" dirty="0"/>
              <a:t>Dec. 1, 2015 Bankruptcy Forms</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 y="2553419"/>
            <a:ext cx="3061210" cy="523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1" y="2815176"/>
            <a:ext cx="4734735" cy="704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7941" y="3761117"/>
            <a:ext cx="2501660" cy="2053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4542" y="3251633"/>
            <a:ext cx="1879469" cy="436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6302368" y="3726936"/>
            <a:ext cx="1261884" cy="261610"/>
          </a:xfrm>
          <a:prstGeom prst="rect">
            <a:avLst/>
          </a:prstGeom>
        </p:spPr>
        <p:txBody>
          <a:bodyPr wrap="none">
            <a:spAutoFit/>
          </a:bodyPr>
          <a:lstStyle/>
          <a:p>
            <a:r>
              <a:rPr lang="en-US" sz="1100" dirty="0">
                <a:latin typeface="Times New Roman" panose="02020603050405020304" pitchFamily="18" charset="0"/>
                <a:cs typeface="Times New Roman" panose="02020603050405020304" pitchFamily="18" charset="0"/>
              </a:rPr>
              <a:t>None of the Above</a:t>
            </a:r>
          </a:p>
        </p:txBody>
      </p:sp>
      <p:pic>
        <p:nvPicPr>
          <p:cNvPr id="308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2745" y="4787660"/>
            <a:ext cx="1724025" cy="40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81"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flipV="1">
            <a:off x="6192352" y="3761117"/>
            <a:ext cx="220031" cy="238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6192352" y="3726936"/>
            <a:ext cx="1371900" cy="2725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7941" y="2563779"/>
            <a:ext cx="2992196" cy="16402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3479" y="2543883"/>
            <a:ext cx="6634163" cy="170302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3" name="TextBox 22"/>
          <p:cNvSpPr txBox="1"/>
          <p:nvPr/>
        </p:nvSpPr>
        <p:spPr>
          <a:xfrm>
            <a:off x="4497566" y="3126024"/>
            <a:ext cx="3049204" cy="646331"/>
          </a:xfrm>
          <a:prstGeom prst="rect">
            <a:avLst/>
          </a:prstGeom>
          <a:solidFill>
            <a:srgbClr val="FFFF00"/>
          </a:solidFill>
          <a:ln>
            <a:solidFill>
              <a:schemeClr val="tx1"/>
            </a:solidFill>
          </a:ln>
        </p:spPr>
        <p:txBody>
          <a:bodyPr wrap="square" rtlCol="0">
            <a:spAutoFit/>
          </a:bodyPr>
          <a:lstStyle/>
          <a:p>
            <a:r>
              <a:rPr lang="en-US" b="1" dirty="0" smtClean="0"/>
              <a:t>Limited statistical data collected for Chapter 15.</a:t>
            </a:r>
            <a:endParaRPr lang="en-US" b="1" dirty="0">
              <a:solidFill>
                <a:srgbClr val="FF0000"/>
              </a:solidFill>
            </a:endParaRPr>
          </a:p>
        </p:txBody>
      </p:sp>
      <p:sp>
        <p:nvSpPr>
          <p:cNvPr id="16" name="Content Placeholder 2"/>
          <p:cNvSpPr>
            <a:spLocks noGrp="1"/>
          </p:cNvSpPr>
          <p:nvPr>
            <p:ph idx="1"/>
          </p:nvPr>
        </p:nvSpPr>
        <p:spPr>
          <a:xfrm>
            <a:off x="423862" y="1329612"/>
            <a:ext cx="8229600" cy="533400"/>
          </a:xfrm>
        </p:spPr>
        <p:txBody>
          <a:bodyPr>
            <a:normAutofit/>
          </a:bodyPr>
          <a:lstStyle/>
          <a:p>
            <a:pPr marL="0" indent="0" algn="ctr">
              <a:buNone/>
            </a:pPr>
            <a:r>
              <a:rPr lang="en-US" sz="2800" b="1" dirty="0" smtClean="0">
                <a:solidFill>
                  <a:schemeClr val="tx2"/>
                </a:solidFill>
              </a:rPr>
              <a:t>EOUST Statistical screen</a:t>
            </a:r>
          </a:p>
        </p:txBody>
      </p:sp>
      <p:pic>
        <p:nvPicPr>
          <p:cNvPr id="17"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3809" y="2006729"/>
            <a:ext cx="8677275" cy="24098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Rectangle 1"/>
          <p:cNvSpPr/>
          <p:nvPr/>
        </p:nvSpPr>
        <p:spPr>
          <a:xfrm>
            <a:off x="875889" y="4619709"/>
            <a:ext cx="7613114" cy="830997"/>
          </a:xfrm>
          <a:prstGeom prst="rect">
            <a:avLst/>
          </a:prstGeom>
        </p:spPr>
        <p:txBody>
          <a:bodyPr wrap="square">
            <a:spAutoFit/>
          </a:bodyPr>
          <a:lstStyle/>
          <a:p>
            <a:r>
              <a:rPr lang="en-US" sz="2400" dirty="0" smtClean="0"/>
              <a:t>This field is not required, but an error message will display if checked for any chapter other than Chapter 11.</a:t>
            </a:r>
            <a:endParaRPr lang="en-US" sz="2400" dirty="0"/>
          </a:p>
        </p:txBody>
      </p:sp>
    </p:spTree>
    <p:extLst>
      <p:ext uri="{BB962C8B-B14F-4D97-AF65-F5344CB8AC3E}">
        <p14:creationId xmlns:p14="http://schemas.microsoft.com/office/powerpoint/2010/main" val="2483410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5" name="Rectangle 4"/>
          <p:cNvSpPr/>
          <p:nvPr/>
        </p:nvSpPr>
        <p:spPr>
          <a:xfrm>
            <a:off x="720689" y="1095725"/>
            <a:ext cx="8005666" cy="830997"/>
          </a:xfrm>
          <a:prstGeom prst="rect">
            <a:avLst/>
          </a:prstGeom>
        </p:spPr>
        <p:txBody>
          <a:bodyPr wrap="square">
            <a:spAutoFit/>
          </a:bodyPr>
          <a:lstStyle/>
          <a:p>
            <a:pPr marL="742950" lvl="1" indent="-285750">
              <a:buFont typeface="Arial" panose="020B0604020202020204" pitchFamily="34" charset="0"/>
              <a:buChar char="•"/>
            </a:pPr>
            <a:r>
              <a:rPr lang="en-US" sz="2400" dirty="0" smtClean="0"/>
              <a:t>Schedules </a:t>
            </a:r>
            <a:r>
              <a:rPr lang="en-US" sz="2400" dirty="0"/>
              <a:t>A and B </a:t>
            </a:r>
            <a:r>
              <a:rPr lang="en-US" sz="2400" b="1" dirty="0">
                <a:solidFill>
                  <a:srgbClr val="FF0000"/>
                </a:solidFill>
              </a:rPr>
              <a:t>combined </a:t>
            </a:r>
            <a:r>
              <a:rPr lang="en-US" sz="2400" dirty="0"/>
              <a:t>into Schedule </a:t>
            </a:r>
            <a:r>
              <a:rPr lang="en-US" sz="2400" b="1" dirty="0" smtClean="0">
                <a:solidFill>
                  <a:srgbClr val="FF0000"/>
                </a:solidFill>
              </a:rPr>
              <a:t>A/B.</a:t>
            </a:r>
            <a:endParaRPr lang="en-US" sz="2400" dirty="0"/>
          </a:p>
          <a:p>
            <a:pPr marL="746125" lvl="1" indent="-288925">
              <a:buFont typeface="Arial" panose="020B0604020202020204" pitchFamily="34" charset="0"/>
              <a:buChar char="•"/>
            </a:pPr>
            <a:r>
              <a:rPr lang="en-US" sz="2400" dirty="0"/>
              <a:t>Schedules E and F </a:t>
            </a:r>
            <a:r>
              <a:rPr lang="en-US" sz="2400" b="1" dirty="0">
                <a:solidFill>
                  <a:srgbClr val="FF0000"/>
                </a:solidFill>
              </a:rPr>
              <a:t>combined</a:t>
            </a:r>
            <a:r>
              <a:rPr lang="en-US" sz="2400" dirty="0"/>
              <a:t> into Schedule </a:t>
            </a:r>
            <a:r>
              <a:rPr lang="en-US" sz="2400" b="1" dirty="0" smtClean="0">
                <a:solidFill>
                  <a:srgbClr val="FF0000"/>
                </a:solidFill>
              </a:rPr>
              <a:t>E/F.</a:t>
            </a:r>
            <a:endParaRPr lang="en-US" sz="2000"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794" y="2243557"/>
            <a:ext cx="7919455" cy="2253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20689" y="572505"/>
            <a:ext cx="7452925" cy="523220"/>
          </a:xfrm>
          <a:prstGeom prst="rect">
            <a:avLst/>
          </a:prstGeom>
          <a:noFill/>
        </p:spPr>
        <p:txBody>
          <a:bodyPr wrap="square" rtlCol="0">
            <a:spAutoFit/>
          </a:bodyPr>
          <a:lstStyle/>
          <a:p>
            <a:r>
              <a:rPr lang="en-US" sz="2800" dirty="0"/>
              <a:t>New form numbers and form names for </a:t>
            </a:r>
            <a:r>
              <a:rPr lang="en-US" sz="2800" dirty="0" smtClean="0"/>
              <a:t>schedules</a:t>
            </a:r>
            <a:endParaRPr lang="en-US" dirty="0"/>
          </a:p>
        </p:txBody>
      </p:sp>
      <p:sp>
        <p:nvSpPr>
          <p:cNvPr id="7" name="Rectangle 6"/>
          <p:cNvSpPr/>
          <p:nvPr/>
        </p:nvSpPr>
        <p:spPr>
          <a:xfrm>
            <a:off x="720689" y="4755639"/>
            <a:ext cx="8299146" cy="1569660"/>
          </a:xfrm>
          <a:prstGeom prst="rect">
            <a:avLst/>
          </a:prstGeom>
        </p:spPr>
        <p:txBody>
          <a:bodyPr wrap="square">
            <a:spAutoFit/>
          </a:bodyPr>
          <a:lstStyle/>
          <a:p>
            <a:pPr marL="742950" lvl="1" indent="-285750">
              <a:buFont typeface="Arial" panose="020B0604020202020204" pitchFamily="34" charset="0"/>
              <a:buChar char="•"/>
            </a:pPr>
            <a:r>
              <a:rPr lang="en-US" sz="2400" dirty="0" smtClean="0"/>
              <a:t>Separate A/B Forms for </a:t>
            </a:r>
            <a:r>
              <a:rPr lang="en-US" sz="2400" b="1" dirty="0" smtClean="0">
                <a:solidFill>
                  <a:srgbClr val="FF0000"/>
                </a:solidFill>
              </a:rPr>
              <a:t>Individual </a:t>
            </a:r>
            <a:r>
              <a:rPr lang="en-US" sz="2400" dirty="0" smtClean="0"/>
              <a:t>and </a:t>
            </a:r>
            <a:r>
              <a:rPr lang="en-US" sz="2400" b="1" dirty="0" smtClean="0">
                <a:solidFill>
                  <a:srgbClr val="FF0000"/>
                </a:solidFill>
              </a:rPr>
              <a:t>Non-Individual </a:t>
            </a:r>
            <a:r>
              <a:rPr lang="en-US" sz="2400" dirty="0" smtClean="0"/>
              <a:t>debtors.</a:t>
            </a:r>
          </a:p>
          <a:p>
            <a:pPr marL="742950" lvl="1" indent="-285750">
              <a:buFont typeface="Arial" panose="020B0604020202020204" pitchFamily="34" charset="0"/>
              <a:buChar char="•"/>
            </a:pPr>
            <a:r>
              <a:rPr lang="en-US" sz="2400" dirty="0"/>
              <a:t>Separate </a:t>
            </a:r>
            <a:r>
              <a:rPr lang="en-US" sz="2400" dirty="0" smtClean="0"/>
              <a:t>E/F </a:t>
            </a:r>
            <a:r>
              <a:rPr lang="en-US" sz="2400" dirty="0"/>
              <a:t>Forms for </a:t>
            </a:r>
            <a:r>
              <a:rPr lang="en-US" sz="2400" b="1" dirty="0">
                <a:solidFill>
                  <a:srgbClr val="FF0000"/>
                </a:solidFill>
              </a:rPr>
              <a:t>Individual</a:t>
            </a:r>
            <a:r>
              <a:rPr lang="en-US" sz="2400" dirty="0"/>
              <a:t> and </a:t>
            </a:r>
            <a:r>
              <a:rPr lang="en-US" sz="2400" b="1" dirty="0" smtClean="0">
                <a:solidFill>
                  <a:srgbClr val="FF0000"/>
                </a:solidFill>
              </a:rPr>
              <a:t>Non-Individual </a:t>
            </a:r>
            <a:r>
              <a:rPr lang="en-US" sz="2400" dirty="0" smtClean="0"/>
              <a:t>debtors.</a:t>
            </a:r>
            <a:endParaRPr lang="en-US" sz="2400" dirty="0"/>
          </a:p>
        </p:txBody>
      </p:sp>
    </p:spTree>
    <p:extLst>
      <p:ext uri="{BB962C8B-B14F-4D97-AF65-F5344CB8AC3E}">
        <p14:creationId xmlns:p14="http://schemas.microsoft.com/office/powerpoint/2010/main" val="3562570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655838" y="508945"/>
            <a:ext cx="8728755" cy="854027"/>
          </a:xfrm>
        </p:spPr>
        <p:txBody>
          <a:bodyPr>
            <a:noAutofit/>
          </a:bodyPr>
          <a:lstStyle/>
          <a:p>
            <a:r>
              <a:rPr lang="en-US" dirty="0" smtClean="0"/>
              <a:t>Schedules and Summary of Schedules</a:t>
            </a:r>
            <a:endParaRPr lang="en-US" dirty="0"/>
          </a:p>
        </p:txBody>
      </p:sp>
      <p:sp>
        <p:nvSpPr>
          <p:cNvPr id="5" name="Rectangle 4"/>
          <p:cNvSpPr/>
          <p:nvPr/>
        </p:nvSpPr>
        <p:spPr>
          <a:xfrm>
            <a:off x="1276710" y="1359599"/>
            <a:ext cx="7867290" cy="1754326"/>
          </a:xfrm>
          <a:prstGeom prst="rect">
            <a:avLst/>
          </a:prstGeom>
        </p:spPr>
        <p:txBody>
          <a:bodyPr wrap="square">
            <a:spAutoFit/>
          </a:bodyPr>
          <a:lstStyle/>
          <a:p>
            <a:r>
              <a:rPr lang="en-US" sz="2400" dirty="0" smtClean="0"/>
              <a:t>New  Schedules have separate Individual </a:t>
            </a:r>
          </a:p>
          <a:p>
            <a:r>
              <a:rPr lang="en-US" sz="2400" dirty="0" smtClean="0"/>
              <a:t>and Non-Individual forms and new </a:t>
            </a:r>
            <a:r>
              <a:rPr lang="en-US" sz="2400" dirty="0"/>
              <a:t>f</a:t>
            </a:r>
            <a:r>
              <a:rPr lang="en-US" sz="2400" dirty="0" smtClean="0"/>
              <a:t>orm numbers.</a:t>
            </a:r>
          </a:p>
          <a:p>
            <a:pPr marL="285750" indent="-285750">
              <a:buFont typeface="Arial" panose="020B0604020202020204" pitchFamily="34" charset="0"/>
              <a:buChar char="•"/>
            </a:pPr>
            <a:endParaRPr lang="en-US" sz="2000" dirty="0" smtClean="0"/>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
        <p:nvSpPr>
          <p:cNvPr id="2" name="TextBox 1"/>
          <p:cNvSpPr txBox="1"/>
          <p:nvPr/>
        </p:nvSpPr>
        <p:spPr>
          <a:xfrm>
            <a:off x="1310869" y="2714532"/>
            <a:ext cx="5003320" cy="1938992"/>
          </a:xfrm>
          <a:prstGeom prst="rect">
            <a:avLst/>
          </a:prstGeom>
          <a:noFill/>
          <a:ln>
            <a:noFill/>
          </a:ln>
        </p:spPr>
        <p:txBody>
          <a:bodyPr wrap="square" rtlCol="0">
            <a:spAutoFit/>
          </a:bodyPr>
          <a:lstStyle/>
          <a:p>
            <a:pPr lvl="3"/>
            <a:r>
              <a:rPr lang="en-US" sz="2000" dirty="0"/>
              <a:t> </a:t>
            </a:r>
            <a:r>
              <a:rPr lang="en-US" sz="2000" u="sng" dirty="0"/>
              <a:t>Individual</a:t>
            </a:r>
            <a:r>
              <a:rPr lang="en-US" sz="2000" dirty="0"/>
              <a:t>	        </a:t>
            </a:r>
            <a:r>
              <a:rPr lang="en-US" sz="2000" u="sng" dirty="0" smtClean="0"/>
              <a:t>Non-Individual</a:t>
            </a:r>
            <a:r>
              <a:rPr lang="en-US" sz="2000" dirty="0" smtClean="0"/>
              <a:t> </a:t>
            </a:r>
          </a:p>
          <a:p>
            <a:pPr lvl="2"/>
            <a:r>
              <a:rPr lang="en-US" sz="2000" dirty="0" smtClean="0"/>
              <a:t>           B106</a:t>
            </a:r>
            <a:r>
              <a:rPr lang="en-US" sz="2000" b="1" dirty="0" smtClean="0">
                <a:solidFill>
                  <a:srgbClr val="FF0000"/>
                </a:solidFill>
              </a:rPr>
              <a:t>A/B </a:t>
            </a:r>
            <a:r>
              <a:rPr lang="en-US" sz="2000" dirty="0" smtClean="0"/>
              <a:t>	              B206</a:t>
            </a:r>
            <a:r>
              <a:rPr lang="en-US" sz="2000" b="1" dirty="0" smtClean="0">
                <a:solidFill>
                  <a:srgbClr val="FF0000"/>
                </a:solidFill>
              </a:rPr>
              <a:t>A/B</a:t>
            </a:r>
          </a:p>
          <a:p>
            <a:pPr lvl="3"/>
            <a:r>
              <a:rPr lang="en-US" sz="2000" dirty="0" smtClean="0"/>
              <a:t>   B106</a:t>
            </a:r>
            <a:r>
              <a:rPr lang="en-US" sz="2000" b="1" dirty="0" smtClean="0">
                <a:solidFill>
                  <a:srgbClr val="FF0000"/>
                </a:solidFill>
              </a:rPr>
              <a:t>D</a:t>
            </a:r>
            <a:r>
              <a:rPr lang="en-US" sz="2000" dirty="0" smtClean="0"/>
              <a:t>                       B206</a:t>
            </a:r>
            <a:r>
              <a:rPr lang="en-US" sz="2000" b="1" dirty="0" smtClean="0">
                <a:solidFill>
                  <a:srgbClr val="FF0000"/>
                </a:solidFill>
              </a:rPr>
              <a:t>D</a:t>
            </a:r>
          </a:p>
          <a:p>
            <a:pPr lvl="3"/>
            <a:r>
              <a:rPr lang="en-US" sz="2000" dirty="0" smtClean="0"/>
              <a:t>   </a:t>
            </a:r>
            <a:r>
              <a:rPr lang="en-US" sz="2000" dirty="0"/>
              <a:t>B106</a:t>
            </a:r>
            <a:r>
              <a:rPr lang="en-US" sz="2000" b="1" dirty="0">
                <a:solidFill>
                  <a:srgbClr val="FF0000"/>
                </a:solidFill>
              </a:rPr>
              <a:t>E/F</a:t>
            </a:r>
            <a:r>
              <a:rPr lang="en-US" sz="2000" dirty="0"/>
              <a:t>                    B206</a:t>
            </a:r>
            <a:r>
              <a:rPr lang="en-US" sz="2000" b="1" dirty="0">
                <a:solidFill>
                  <a:srgbClr val="FF0000"/>
                </a:solidFill>
              </a:rPr>
              <a:t>E/F</a:t>
            </a:r>
          </a:p>
          <a:p>
            <a:pPr lvl="3"/>
            <a:r>
              <a:rPr lang="en-US" sz="2000" dirty="0"/>
              <a:t>   B106</a:t>
            </a:r>
            <a:r>
              <a:rPr lang="en-US" sz="2000" b="1" dirty="0">
                <a:solidFill>
                  <a:srgbClr val="FF0000"/>
                </a:solidFill>
              </a:rPr>
              <a:t>G</a:t>
            </a:r>
            <a:r>
              <a:rPr lang="en-US" sz="2000" dirty="0"/>
              <a:t>                       B206</a:t>
            </a:r>
            <a:r>
              <a:rPr lang="en-US" sz="2000" b="1" dirty="0">
                <a:solidFill>
                  <a:srgbClr val="FF0000"/>
                </a:solidFill>
              </a:rPr>
              <a:t>G</a:t>
            </a:r>
          </a:p>
          <a:p>
            <a:pPr lvl="3"/>
            <a:r>
              <a:rPr lang="en-US" sz="2000" dirty="0"/>
              <a:t>   B106</a:t>
            </a:r>
            <a:r>
              <a:rPr lang="en-US" sz="2000" b="1" dirty="0">
                <a:solidFill>
                  <a:srgbClr val="FF0000"/>
                </a:solidFill>
              </a:rPr>
              <a:t>H</a:t>
            </a:r>
            <a:r>
              <a:rPr lang="en-US" sz="2000" dirty="0"/>
              <a:t>                       B206</a:t>
            </a:r>
            <a:r>
              <a:rPr lang="en-US" sz="2000" b="1" dirty="0">
                <a:solidFill>
                  <a:srgbClr val="FF0000"/>
                </a:solidFill>
              </a:rPr>
              <a:t>H</a:t>
            </a:r>
            <a:endParaRPr lang="en-US" dirty="0"/>
          </a:p>
        </p:txBody>
      </p:sp>
    </p:spTree>
    <p:extLst>
      <p:ext uri="{BB962C8B-B14F-4D97-AF65-F5344CB8AC3E}">
        <p14:creationId xmlns:p14="http://schemas.microsoft.com/office/powerpoint/2010/main" val="1224768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5838" y="1433005"/>
            <a:ext cx="7802361" cy="6740307"/>
          </a:xfrm>
          <a:prstGeom prst="rect">
            <a:avLst/>
          </a:prstGeom>
        </p:spPr>
        <p:txBody>
          <a:bodyPr wrap="square">
            <a:spAutoFit/>
          </a:bodyPr>
          <a:lstStyle/>
          <a:p>
            <a:pPr marL="342900" indent="-342900">
              <a:buFont typeface="Arial" panose="020B0604020202020204" pitchFamily="34" charset="0"/>
              <a:buChar char="•"/>
            </a:pPr>
            <a:r>
              <a:rPr lang="en-US" sz="2400" dirty="0" smtClean="0"/>
              <a:t>Although the forms are combined, there are still separate fields for: </a:t>
            </a:r>
          </a:p>
          <a:p>
            <a:pPr marL="800100" lvl="1" indent="-342900">
              <a:buFont typeface="Arial" panose="020B0604020202020204" pitchFamily="34" charset="0"/>
              <a:buChar char="•"/>
            </a:pPr>
            <a:r>
              <a:rPr lang="en-US" sz="2400" dirty="0" smtClean="0"/>
              <a:t>Real estate/property </a:t>
            </a:r>
            <a:r>
              <a:rPr lang="en-US" sz="2400" dirty="0"/>
              <a:t>(Formerly Schedule A</a:t>
            </a:r>
            <a:r>
              <a:rPr lang="en-US" sz="2400" dirty="0" smtClean="0"/>
              <a:t>)</a:t>
            </a:r>
          </a:p>
          <a:p>
            <a:pPr marL="800100" lvl="1" indent="-342900">
              <a:buFont typeface="Arial" panose="020B0604020202020204" pitchFamily="34" charset="0"/>
              <a:buChar char="•"/>
            </a:pPr>
            <a:r>
              <a:rPr lang="en-US" sz="2400" dirty="0"/>
              <a:t>Personal property (Formerly Schedule B)</a:t>
            </a:r>
          </a:p>
          <a:p>
            <a:pPr marL="800100" lvl="1" indent="-342900">
              <a:buFont typeface="Arial" panose="020B0604020202020204" pitchFamily="34" charset="0"/>
              <a:buChar char="•"/>
            </a:pPr>
            <a:r>
              <a:rPr lang="en-US" sz="2400" dirty="0" smtClean="0"/>
              <a:t>Priority </a:t>
            </a:r>
            <a:r>
              <a:rPr lang="en-US" sz="2400" dirty="0"/>
              <a:t>u</a:t>
            </a:r>
            <a:r>
              <a:rPr lang="en-US" sz="2400" dirty="0" smtClean="0"/>
              <a:t>nsecured claims </a:t>
            </a:r>
            <a:r>
              <a:rPr lang="en-US" sz="2400" dirty="0"/>
              <a:t>(Formerly Schedule E</a:t>
            </a:r>
            <a:r>
              <a:rPr lang="en-US" sz="2400" dirty="0" smtClean="0"/>
              <a:t>)</a:t>
            </a:r>
          </a:p>
          <a:p>
            <a:pPr marL="800100" lvl="1" indent="-342900">
              <a:buFont typeface="Arial" panose="020B0604020202020204" pitchFamily="34" charset="0"/>
              <a:buChar char="•"/>
            </a:pPr>
            <a:r>
              <a:rPr lang="en-US" sz="2400" dirty="0" smtClean="0"/>
              <a:t>Non-priority unsecured claims </a:t>
            </a:r>
            <a:r>
              <a:rPr lang="en-US" sz="2400" dirty="0"/>
              <a:t>(Formerly Schedule F</a:t>
            </a:r>
            <a:r>
              <a:rPr lang="en-US" sz="2400" dirty="0" smtClean="0"/>
              <a:t>)</a:t>
            </a:r>
          </a:p>
          <a:p>
            <a:pPr marL="800100" lvl="1"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Users will be prompted to enter separate amounts for each field when docketing Schedule A/B and Schedule E/F.</a:t>
            </a:r>
          </a:p>
          <a:p>
            <a:pPr marL="800100" lvl="1" indent="-342900">
              <a:buFont typeface="Arial" panose="020B0604020202020204" pitchFamily="34" charset="0"/>
              <a:buChar char="•"/>
            </a:pPr>
            <a:endParaRPr lang="en-US" sz="2400" dirty="0"/>
          </a:p>
          <a:p>
            <a:pPr marL="800100" lvl="1" indent="-342900">
              <a:buFont typeface="Arial" panose="020B0604020202020204" pitchFamily="34" charset="0"/>
              <a:buChar char="•"/>
            </a:pPr>
            <a:endParaRPr lang="en-US" sz="2400" dirty="0" smtClean="0"/>
          </a:p>
          <a:p>
            <a:pPr marL="800100" lvl="1" indent="-342900">
              <a:buFont typeface="Arial" panose="020B0604020202020204" pitchFamily="34" charset="0"/>
              <a:buChar char="•"/>
            </a:pPr>
            <a:endParaRPr lang="en-US" sz="2400" dirty="0" smtClean="0"/>
          </a:p>
          <a:p>
            <a:r>
              <a:rPr lang="en-US" sz="2400" dirty="0"/>
              <a:t>		</a:t>
            </a:r>
            <a:endParaRPr lang="en-US" sz="2400" dirty="0" smtClean="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smtClean="0"/>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a:p>
        </p:txBody>
      </p:sp>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655838" y="508945"/>
            <a:ext cx="8728755" cy="854027"/>
          </a:xfrm>
        </p:spPr>
        <p:txBody>
          <a:bodyPr>
            <a:noAutofit/>
          </a:bodyPr>
          <a:lstStyle/>
          <a:p>
            <a:r>
              <a:rPr lang="en-US" dirty="0" smtClean="0"/>
              <a:t>Schedules and Summary of Schedules</a:t>
            </a:r>
            <a:endParaRPr lang="en-US" dirty="0"/>
          </a:p>
        </p:txBody>
      </p:sp>
    </p:spTree>
    <p:extLst>
      <p:ext uri="{BB962C8B-B14F-4D97-AF65-F5344CB8AC3E}">
        <p14:creationId xmlns:p14="http://schemas.microsoft.com/office/powerpoint/2010/main" val="289809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655838" y="508945"/>
            <a:ext cx="8728755" cy="854027"/>
          </a:xfrm>
        </p:spPr>
        <p:txBody>
          <a:bodyPr>
            <a:noAutofit/>
          </a:bodyPr>
          <a:lstStyle/>
          <a:p>
            <a:r>
              <a:rPr lang="en-US" dirty="0" smtClean="0"/>
              <a:t>Schedules and Summary of Schedules</a:t>
            </a:r>
            <a:endParaRPr lang="en-US" dirty="0"/>
          </a:p>
        </p:txBody>
      </p:sp>
      <p:sp>
        <p:nvSpPr>
          <p:cNvPr id="5" name="Rectangle 4"/>
          <p:cNvSpPr/>
          <p:nvPr/>
        </p:nvSpPr>
        <p:spPr>
          <a:xfrm>
            <a:off x="1129565" y="1235481"/>
            <a:ext cx="7541469" cy="2308324"/>
          </a:xfrm>
          <a:prstGeom prst="rect">
            <a:avLst/>
          </a:prstGeom>
        </p:spPr>
        <p:txBody>
          <a:bodyPr wrap="square">
            <a:spAutoFit/>
          </a:bodyPr>
          <a:lstStyle/>
          <a:p>
            <a:r>
              <a:rPr lang="en-US" sz="2400" dirty="0" smtClean="0"/>
              <a:t>Schedules I and J only apply to individual debtors.</a:t>
            </a:r>
          </a:p>
          <a:p>
            <a:pPr lvl="3"/>
            <a:r>
              <a:rPr lang="en-US" sz="2000" dirty="0" smtClean="0"/>
              <a:t>	            </a:t>
            </a:r>
            <a:r>
              <a:rPr lang="en-US" sz="2400" u="sng" dirty="0" smtClean="0"/>
              <a:t>Individual</a:t>
            </a:r>
            <a:r>
              <a:rPr lang="en-US" sz="2400" dirty="0"/>
              <a:t>	 </a:t>
            </a:r>
          </a:p>
          <a:p>
            <a:pPr lvl="3"/>
            <a:r>
              <a:rPr lang="en-US" sz="2400" dirty="0"/>
              <a:t>   </a:t>
            </a:r>
            <a:r>
              <a:rPr lang="en-US" sz="2400" dirty="0" smtClean="0"/>
              <a:t>	      B106</a:t>
            </a:r>
            <a:r>
              <a:rPr lang="en-US" sz="2400" b="1" dirty="0" smtClean="0">
                <a:solidFill>
                  <a:srgbClr val="FF0000"/>
                </a:solidFill>
              </a:rPr>
              <a:t>I</a:t>
            </a:r>
            <a:r>
              <a:rPr lang="en-US" sz="2400" dirty="0" smtClean="0"/>
              <a:t> - Income </a:t>
            </a:r>
            <a:endParaRPr lang="en-US" sz="2400" dirty="0"/>
          </a:p>
          <a:p>
            <a:pPr lvl="3"/>
            <a:r>
              <a:rPr lang="en-US" sz="2400" dirty="0"/>
              <a:t>    </a:t>
            </a:r>
            <a:r>
              <a:rPr lang="en-US" sz="2400" dirty="0" smtClean="0"/>
              <a:t>	      B106</a:t>
            </a:r>
            <a:r>
              <a:rPr lang="en-US" sz="2400" b="1" dirty="0" smtClean="0">
                <a:solidFill>
                  <a:srgbClr val="FF0000"/>
                </a:solidFill>
              </a:rPr>
              <a:t>J </a:t>
            </a:r>
            <a:r>
              <a:rPr lang="en-US" sz="2400" dirty="0" smtClean="0"/>
              <a:t>– Expenses</a:t>
            </a:r>
          </a:p>
          <a:p>
            <a:pPr lvl="3"/>
            <a:endParaRPr lang="en-US" sz="2400" dirty="0"/>
          </a:p>
          <a:p>
            <a:r>
              <a:rPr lang="en-US" sz="2400" dirty="0" smtClean="0"/>
              <a:t> </a:t>
            </a:r>
            <a:endParaRPr lang="en-US" sz="2000" dirty="0"/>
          </a:p>
        </p:txBody>
      </p:sp>
      <p:grpSp>
        <p:nvGrpSpPr>
          <p:cNvPr id="6" name="Group 5"/>
          <p:cNvGrpSpPr/>
          <p:nvPr/>
        </p:nvGrpSpPr>
        <p:grpSpPr>
          <a:xfrm>
            <a:off x="2195863" y="2986757"/>
            <a:ext cx="4297976" cy="2984908"/>
            <a:chOff x="2195863" y="2986757"/>
            <a:chExt cx="4297976" cy="2984908"/>
          </a:xfrm>
        </p:grpSpPr>
        <p:pic>
          <p:nvPicPr>
            <p:cNvPr id="4" name="Picture 3"/>
            <p:cNvPicPr>
              <a:picLocks noChangeAspect="1"/>
            </p:cNvPicPr>
            <p:nvPr/>
          </p:nvPicPr>
          <p:blipFill>
            <a:blip r:embed="rId3"/>
            <a:stretch>
              <a:fillRect/>
            </a:stretch>
          </p:blipFill>
          <p:spPr>
            <a:xfrm>
              <a:off x="2195863" y="2986757"/>
              <a:ext cx="3558848" cy="2248095"/>
            </a:xfrm>
            <a:prstGeom prst="rect">
              <a:avLst/>
            </a:prstGeom>
            <a:ln>
              <a:solidFill>
                <a:schemeClr val="tx1"/>
              </a:solidFill>
            </a:ln>
          </p:spPr>
        </p:pic>
        <p:pic>
          <p:nvPicPr>
            <p:cNvPr id="3" name="Picture 2"/>
            <p:cNvPicPr>
              <a:picLocks noChangeAspect="1"/>
            </p:cNvPicPr>
            <p:nvPr/>
          </p:nvPicPr>
          <p:blipFill>
            <a:blip r:embed="rId4"/>
            <a:stretch>
              <a:fillRect/>
            </a:stretch>
          </p:blipFill>
          <p:spPr>
            <a:xfrm>
              <a:off x="2965473" y="3830259"/>
              <a:ext cx="3528366" cy="2141406"/>
            </a:xfrm>
            <a:prstGeom prst="rect">
              <a:avLst/>
            </a:prstGeom>
            <a:noFill/>
            <a:ln>
              <a:solidFill>
                <a:schemeClr val="tx1"/>
              </a:solidFill>
            </a:ln>
          </p:spPr>
        </p:pic>
      </p:grpSp>
    </p:spTree>
    <p:extLst>
      <p:ext uri="{BB962C8B-B14F-4D97-AF65-F5344CB8AC3E}">
        <p14:creationId xmlns:p14="http://schemas.microsoft.com/office/powerpoint/2010/main" val="1543679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655838" y="508945"/>
            <a:ext cx="8728755" cy="854027"/>
          </a:xfrm>
        </p:spPr>
        <p:txBody>
          <a:bodyPr>
            <a:noAutofit/>
          </a:bodyPr>
          <a:lstStyle/>
          <a:p>
            <a:r>
              <a:rPr lang="en-US" dirty="0" smtClean="0"/>
              <a:t>Schedules and Summary of Schedules</a:t>
            </a:r>
            <a:endParaRPr lang="en-US" dirty="0"/>
          </a:p>
        </p:txBody>
      </p:sp>
      <p:sp>
        <p:nvSpPr>
          <p:cNvPr id="5" name="Rectangle 4"/>
          <p:cNvSpPr/>
          <p:nvPr/>
        </p:nvSpPr>
        <p:spPr>
          <a:xfrm>
            <a:off x="1129565" y="1235481"/>
            <a:ext cx="7541469" cy="3785652"/>
          </a:xfrm>
          <a:prstGeom prst="rect">
            <a:avLst/>
          </a:prstGeom>
        </p:spPr>
        <p:txBody>
          <a:bodyPr wrap="square">
            <a:spAutoFit/>
          </a:bodyPr>
          <a:lstStyle/>
          <a:p>
            <a:pPr marL="342900" indent="-342900">
              <a:buFont typeface="Arial" panose="020B0604020202020204" pitchFamily="34" charset="0"/>
              <a:buChar char="•"/>
            </a:pPr>
            <a:r>
              <a:rPr lang="en-US" sz="2400" dirty="0" smtClean="0"/>
              <a:t> New Form:       B106</a:t>
            </a:r>
            <a:r>
              <a:rPr lang="en-US" sz="2400" b="1" dirty="0" smtClean="0">
                <a:solidFill>
                  <a:srgbClr val="FF0000"/>
                </a:solidFill>
              </a:rPr>
              <a:t>J-2 </a:t>
            </a:r>
            <a:r>
              <a:rPr lang="en-US" sz="2400" dirty="0" smtClean="0"/>
              <a:t>Expenses for Separate 			        	      Household of Debtor 2</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The total of Debtors 1 and 2 expenses will be included on line 22b of Schedule J</a:t>
            </a:r>
            <a:endParaRPr lang="en-US" sz="2000" dirty="0"/>
          </a:p>
        </p:txBody>
      </p:sp>
      <p:sp>
        <p:nvSpPr>
          <p:cNvPr id="4" name="Rectangle 3"/>
          <p:cNvSpPr/>
          <p:nvPr/>
        </p:nvSpPr>
        <p:spPr>
          <a:xfrm>
            <a:off x="1824036" y="5077907"/>
            <a:ext cx="6289950" cy="984885"/>
          </a:xfrm>
          <a:prstGeom prst="rect">
            <a:avLst/>
          </a:prstGeom>
          <a:ln>
            <a:solidFill>
              <a:schemeClr val="accent1"/>
            </a:solidFill>
          </a:ln>
        </p:spPr>
        <p:txBody>
          <a:bodyPr wrap="square">
            <a:spAutoFit/>
          </a:bodyPr>
          <a:lstStyle/>
          <a:p>
            <a:r>
              <a:rPr lang="en-US" sz="2000" dirty="0">
                <a:effectLst>
                  <a:outerShdw blurRad="38100" dist="38100" dir="2700000" algn="tl">
                    <a:srgbClr val="000000">
                      <a:alpha val="43137"/>
                    </a:srgbClr>
                  </a:outerShdw>
                </a:effectLst>
              </a:rPr>
              <a:t>Copy the result to line 22b of Schedule J to calculate the total expenses for Debtor 1 and Debtor </a:t>
            </a:r>
            <a:r>
              <a:rPr lang="en-US" sz="2000" dirty="0" smtClean="0">
                <a:effectLst>
                  <a:outerShdw blurRad="38100" dist="38100" dir="2700000" algn="tl">
                    <a:srgbClr val="000000">
                      <a:alpha val="43137"/>
                    </a:srgbClr>
                  </a:outerShdw>
                </a:effectLst>
              </a:rPr>
              <a:t>2. </a:t>
            </a:r>
            <a:r>
              <a:rPr lang="en-US" dirty="0"/>
              <a:t>	</a:t>
            </a:r>
          </a:p>
          <a:p>
            <a:r>
              <a:rPr lang="en-US" dirty="0">
                <a:solidFill>
                  <a:srgbClr val="000000"/>
                </a:solidFill>
                <a:latin typeface="Arial" panose="020B0604020202020204" pitchFamily="34" charset="0"/>
              </a:rPr>
              <a:t>	</a:t>
            </a:r>
          </a:p>
        </p:txBody>
      </p:sp>
      <p:pic>
        <p:nvPicPr>
          <p:cNvPr id="2" name="Picture 1"/>
          <p:cNvPicPr>
            <a:picLocks noChangeAspect="1"/>
          </p:cNvPicPr>
          <p:nvPr/>
        </p:nvPicPr>
        <p:blipFill>
          <a:blip r:embed="rId3"/>
          <a:stretch>
            <a:fillRect/>
          </a:stretch>
        </p:blipFill>
        <p:spPr>
          <a:xfrm>
            <a:off x="823862" y="2089508"/>
            <a:ext cx="7634338" cy="1856504"/>
          </a:xfrm>
          <a:prstGeom prst="rect">
            <a:avLst/>
          </a:prstGeom>
          <a:ln>
            <a:solidFill>
              <a:schemeClr val="tx1"/>
            </a:solidFill>
          </a:ln>
        </p:spPr>
      </p:pic>
    </p:spTree>
    <p:extLst>
      <p:ext uri="{BB962C8B-B14F-4D97-AF65-F5344CB8AC3E}">
        <p14:creationId xmlns:p14="http://schemas.microsoft.com/office/powerpoint/2010/main" val="2781646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81958" y="1660850"/>
            <a:ext cx="7745354" cy="3676260"/>
          </a:xfrm>
        </p:spPr>
        <p:txBody>
          <a:bodyPr>
            <a:normAutofit/>
          </a:bodyPr>
          <a:lstStyle/>
          <a:p>
            <a:r>
              <a:rPr lang="en-US" dirty="0" smtClean="0"/>
              <a:t>New Official Bankruptcy Forms will become effective December 1, 2015.</a:t>
            </a:r>
          </a:p>
          <a:p>
            <a:endParaRPr lang="en-US" dirty="0"/>
          </a:p>
          <a:p>
            <a:r>
              <a:rPr lang="en-US" dirty="0" smtClean="0"/>
              <a:t>The case opening </a:t>
            </a:r>
            <a:r>
              <a:rPr lang="en-US" dirty="0"/>
              <a:t>process for voluntary and involuntary bankruptcy cases remains the </a:t>
            </a:r>
            <a:r>
              <a:rPr lang="en-US" dirty="0" smtClean="0"/>
              <a:t>same.</a:t>
            </a:r>
          </a:p>
          <a:p>
            <a:endParaRPr lang="en-US" dirty="0"/>
          </a:p>
          <a:p>
            <a:r>
              <a:rPr lang="en-US" dirty="0" smtClean="0"/>
              <a:t>CM/ECF bankruptcy case opening screens will be modified to include some changes to the new 2015 forms (petition and schedules).</a:t>
            </a:r>
          </a:p>
          <a:p>
            <a:endParaRPr lang="en-US" sz="2800" dirty="0" smtClean="0"/>
          </a:p>
          <a:p>
            <a:pPr marL="0" indent="0">
              <a:buNone/>
            </a:pPr>
            <a:endParaRPr lang="en-US" sz="2800" dirty="0" smtClean="0"/>
          </a:p>
          <a:p>
            <a:pPr marL="393192" lvl="1"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Dec. 1, 2015 Bankruptcy Forms</a:t>
            </a:r>
            <a:endParaRPr lang="en-US" dirty="0"/>
          </a:p>
        </p:txBody>
      </p:sp>
      <p:sp>
        <p:nvSpPr>
          <p:cNvPr id="4" name="Text Placeholder 3"/>
          <p:cNvSpPr>
            <a:spLocks noGrp="1"/>
          </p:cNvSpPr>
          <p:nvPr>
            <p:ph type="body" idx="13"/>
          </p:nvPr>
        </p:nvSpPr>
        <p:spPr/>
        <p:txBody>
          <a:bodyPr>
            <a:normAutofit/>
          </a:bodyPr>
          <a:lstStyle/>
          <a:p>
            <a:r>
              <a:rPr lang="en-US" dirty="0"/>
              <a:t>Implementing 2015 Forms in CM/ECF</a:t>
            </a:r>
          </a:p>
        </p:txBody>
      </p:sp>
      <p:sp>
        <p:nvSpPr>
          <p:cNvPr id="5" name="AutoShape 9" descr="data:image/jpeg;base64,/9j/4AAQSkZJRgABAQAAAQABAAD/2wCEAAkGBxQSEhUUEhQUFhAVGBQVGBQQFRQUFRUZFhUXFxgVFhcZHSoiGBoxGxcVIjEhJSkrLi8uGB81ODMsOSgtLisBCgoKDg0OGxAQGy8kICQsLCwvLC8sLC8sLCwsLCwsLCwsLCwsLCwsLCwsLCwsLywsLCwsLCwsLCwsLCwsLCwsLP/AABEIANgA6QMBEQACEQEDEQH/xAAcAAEAAgMBAQEAAAAAAAAAAAAABAUCAwYHAQj/xABFEAABAwIDBQQHBQYEBQUAAAABAAIDBBESITEFBkFRYRMicYEHFDJCYpGhI1JywdEzQ1OCkrEWJPDxFZOi0uE0c3Sywv/EABsBAQADAQEBAQAAAAAAAAAAAAABAgMEBQYH/8QAOhEAAgECBAIGCQQBAwUAAAAAAAECAxEEEiExQVEFEyJhcYEUMpGhscHR4fAzQlLxYgYVIzRDcqLS/9oADAMBAAIRAxEAPwD3FAEAQBAEAQBAEAQBAEAQBAEAQBAEAQBAEAQBAEAQBAEAQBAEAQBAEAQBAEAQBAEAQBAEAQBAEAQBAEAQBAEAQBAEAQBAEAQBAEAQBAEAQBAEAQBAEAQBAEAQHy6AXQXF0B9QBAEAQBAEAQBAEAQBAEAQBAEAQBAEAQBAEAQBAEB8JQGDpFaxVyNbplZRKuZgZ1OQrnMfWFOQjOfROmQZzITKMpKmbGyqriXUjYHqti1zJQSEAQBAEAQBAEAQBAEAQBAEAQBAEAQBAEBg56skVbI8ky0UTOUyM6ck2Fyema0ULbmLnfYybTyHhbxP6KHOCJVObNNUY4heaeOMfG5rB83FV65cEW6h8WVkm8mzWmx2hS3/APkQ/qo658ieoXM20+26GTKOupnHkJ4SfkHKeu7h1HeWjaUkXY9rhzGnzF1Kqx4oh0ZLZmLmvbqDbmM1ZOL2ZRqcd0Zx1Cq4Fo1CTHKs3E2UjeHKli9z6oJCAIAgCAIAgCAIAgCAIAgCAIAgCA1SSK6iUlIhySkmwzPRaqNtWYSk3oiLtKrhpmdpVStjboATm42vhaBm91uDQSqTrKKv7yypcZs4Tb3pULAW0UAHAPqNXE6Wiafq5wPRcEsYpPs69/AdbFaRR5lt7fLaNU/snVMmNxtggkMbR0IiwgjxxWtmVrCXZ6yT08LfcdY97lN/hGc3JwEnPNziT4myx/3Ch3/nmVddFVVUZjcWnDca4cwu6nJTipIlTuY+pnvAgAtFyHlrD5BxBJ6DNHKOnG/LX4FlJlvuzKyOdoZVy02MWMoZhDT7oLmS4g2/vC1lhWVTK2o6rk/t7i2Y982fPWxNaWVLZm2b3KgB4OWrJBZxvzcT4LxodJVYu0kmvY/p7jNVZIsoN6oScNXGaaT77jihPXtbDCOrw0ciV6uG6Rp1NE7Pk/l9i3Yn4l46Jzcx3m8xyXoKUZFHCUPA2wzKsol4zJbXLJo2TMlBIQBAEAQBAEAQBAEAQBAEAQBAapX2VoopJkTN5sPM8ltpFXZjrJ2Rye9m+7KXFDSgSVAuHPILmRke7ZucknwN0zuRofPxOMUHbd8uXjyRLlGnotzxXed88xNRWyS4n91rMi63xkd1o1PZtsPqVlQq9bO0bSa3fDwivn9jPrLvn3/Q+7FoPWA4QsbBC2wdP+9IAF24srE6m2WnnTE1VQa6x55PaPDxt8CkpW31LjZz6GkbYTNc52rx9o4+JYDYdFx1qeNxTu4NW4bL3sylmluU+395TIDHCMMZyLs8TvDkLea78H0Yqdp1dXy4ImMUjm4iWEOabOaQQRwIXqSgpJqWzNM1y5h3WralpnETnB2eJxY0v4d1pIJ8bWXDLG4Wg1SzWt46Fk7ECPd2pLxH2L2yOIDWytwYje2WOwI5nQcdRfWWKo5c2ZNd2vwLpnue7tJLBDHG8xXaACImljQLaAXIyPIAHkF8vWrQnNyjfzKOV2XT2teLOAI6rK6e4K+DtqHvUxxU+rqd57g/B/C8WjDrdtzdehh8dOlpPWPvRpGo477HTbK2hFVML4bte2wfE+wewng4AkeBBLTqCRmvoaNeM43Tui0oJ9qJPglWkoiEiW0rJo2TMlBIQBAEAQBAEAQBAEAQBAEBi8qUQ2RHXcbD58lqrRV2YO8nZHC78b1uxGiojZ17TTNIDm/ejjOuL7zhpoM7lnlY7HKkmlv8BUmoLLE4unnpoHdm5wa9jbkuzsOOmY4XvbULxepxFWPWJXzM42pS1OE2/tA1EznAnswSIweDeduBNr/7L6jBYVUKSjx4+P2LLRWNPrUhjEWI9k0khoyFybknnqt1h6aqOpbtPiVcjUI1tYrmMmw38cvDPmeHBQ9CUzpdy90vWyZJHhsEbwHN955sDh+EZjP/AHXjdLdKeiWpxV5SV0+C7+80gr6noFbtMRVkULndlD2TnNAAtK/EGiMZXFhmANb9M/m6NB1MLOrFZpZkn/irXv58b7FyfSUUeMzsDg549/GLDU2Y/wBgmwvkLrKVaeXqpNacrfFbkMnAqFIqbWPWqZZMkMctUyyZV1tM6KRs0LsEgya61xnmY3t96M8uGoIIBW9DESw8rx2e6LRk4vQuoN7KV4AlljgqtHQyyNDr82k2xtOocNRrY3A+pw1TrYZo6r4GskpdpF7RVbXgFrmkHi0gj6K0kWi2TVmaBAEAQBAEAQBAEAQBAEAQEed60ijKbOU3/wB4xRQYGPDJ5ASZP4UY9qQfF7rRzzscJC5cXiHBdlXk9Evz3kN5I6bs8DO+EpcBC1scbTle7nuGdsbr+eWd+JXLR6Jpu8qrcpP2X7vuYSgo76s0O2rI5srTa0zmvfYAZtzy42vY68F6MMHTjKEl+1NLzMmyMyNdljJs3shUlTeynuQMhewudB1PRQ9FcHbUey4X01TFBK3si1hbJP3HPljOJ2EFotHbLmNc183WrVoYilVrQeZN3UdUovRX19bjyOiKTTSNG7m5VS5jnPtEx7ThbIX4g/LBIYxlcZ2xZg2NslPSPTGGjNRgszT1ata3GN+/jbfa4pwktzof8JPkqhU1UkchaC0RxxlrbAHAblxIcCSehtYrxH0rGlhvR8PBxT1u5Xd+PDbh4cDTLrdnTELyoyDRiQt4yKNBpW6ZBshnBJAIJaQCAcxcXF/Ihbq6VyyNzYy5ha8gk3006W+i00ehc4revd8VkRFh6xFfAefOM9D9Dbquro/GSw87X0e/1JhKz1PM9n11RSOxwSPjIOYaSAejm6HwIX1axUmrTtJd/wAnubumt1ofoL0c72GugYZLCUhwI+Jhs63S1iPFZTy37OxdX4nZKhIQBAEAQBAEAQBAEAQHwoGQ552xtfLIQ2ONrnucdAGgkk+ABWjdlYzSu7n5P353kftCrklcThJu1nBjRkxmuobr8RceKxhG7zP8RPeQKNmS64o5KstSfFGtDmbJkcSkqS4oEILCg2TJM7BEwvfYnC217DU5qlSpCnHNN2RMU5OyOz9H+xnCV4npQCwBzZJonNcHYtGlwsdL3GYt1XgdNVFKmnSqPXdJ6Wt+ePkdNGLT1R10+1IGua0zR4nnC0YwS43tbLrl4r5n0Ku4uSg7LV6GrlHmaKPaEcxe1h+0jJa+Nws9h6jlyIyKxxGEqUUpSWktU1s/zluE0yDvPtL1WmkmABc0ANDtC5xDRe3C5U9H4X0nExpPZ7+C1ZWTsji6T0h/aMfO1zYHMDTgbk2TEcTgSbubYaa65ZZ/R1OgbQcaTTknfV/ttou5lb3LjeUSyNp6ykLZWQ4peycS0SNc322nXEBoDz04HiwTpwc8PX7Llpfk09vAlcmXGwKqKdoqYmtBmazE4AYiWg91xGtrkfNZV4VKUuqm/Vb/ALXiRqtC8jcqxZKKLa0/ZyPPgR4kD80SvUsOJ57tzZwx4gMpP/uNR5jPycvpMHVzRyvh8Dqg+BZ7pV5p6qlaw/YwP+2dwLp+4R1wtcT8l6UoZaab3e3gSnd+B78sS4QBAEAQBAEAQBAEAQGEpyUorLY849N+2uwoBA02fUuIPPAyzn/M4G+DiktSNlY/NseZVokTLakGS6InDVepZ07FYxJtPGpKlxRUt7AC5PAKxVnqG4+7UlMXyzMwksAbmCWjV1wNNGrz8autioxO7D0pQvKSMN6tsSyNaygErrk45Io3WA+615Fgb38LLjo4KlCTlXt3Jv5CrUb0p/A89n3aqo45XOp3hpZm4lrcIa9khcRfvZMIt1vwXbLGYeU4JTV77c9Grd2/y4nP1c0ndEWfazmthkJikqWOa5srcfaYG3vHMcsWjQL3yJzWHocZznBJxg001plu+Md7cW7W1sTndlz/ADcsp98GvqGmY4qKSNofDhD2xu172V3HEMxnkeK8r/ZZQw7VJWqxbtK9m13a6aPTv5GnW69x0NNvNRuMcURxNLxE0NiLY2mxLdQABlkBn0XjT6MxkM1Sro7ZneSbfPZt+PxL5k9i7c3TO3TKxyOX+uS5IMhkDYuxYaUObAHNY44sJe9zQfhDicPl05LvrYqpXadR3a42XvIbb3LdrwBc5AcSqxJRxG8W0RJO6xsxttctBmSuiMLS7yyWpqoKN9UcLBZmuMjThj6DlzX1vR3R0aMPSMTtwXFmE8RKVTqaGsuL4RX1N9TshkUZiaO7mCTqSdXE81NarKrNykelCKirI9Z3arzPSwyn2nMGL8be6/8A6g5ZlizQBAEAQBAEAQBAEAQGEg0VkVZ+fvTttPHXmO/dhibHbWzpBjcR1s5nyVJK6IerPKKdawKzLaiPBbxOGqW8YyVjJ7E6lCsVZ2O5bgKqElpcA4EhrS48r2HIkKtT1WWo/qI9tLl58pKx7BFmK82u0UZW18AkY5jr4XAtOElpsRY2IzC8qpNwkpLgZyV1Y8u3h9Hr250rjIM7skLWuHLC7IHjrbzXrYX/AFBBvLiFl71drzW/xOSdBr1TZU+jeMsbhmeySwx3Ae1x42AtbiuFf6knGbzQTV9ODS95PUqxEptwY6eRk0tQSyJzX5MDPYOIXdiNhcBKn+oKmIg6VOnrJW3vvptZEqnl4ndHNfPxLM5zeOumpHMmjHa0+YlhuMYubiSMnM8i3S1tNR6+Dp0q8XTlpLg+Hg/qQknoUU+/JmwhkExElzExgaS8NNi5+fds6/MWsV6VDoublki03xLSy04uU2klu2Wu7+6E1Qe1qLNaTfCM2joP4jv+kL6HD4DD4Ht1O1Ply8Tzo1a2NdqF40+M3u//ABXD88DvIaJkTcLBZv1J5k8SqVq860s02evh8NTw8MlNWXx8Tn9uU/ePXNZG5cejar7k0J1Y8PA+GQf9zXnzQHZoAgCAIAgCAIAgCAIDE6qeBHE/O3pW2e55kqgBbt5w85A2EpijPUWY3wXJGunXlSfdb2amKn22jzCnXdEtMsYCt0cky3hluArI52T4H2VkVZ7huRsUUsILrGeQBz3DO3EMB5D6m/RfOYjHdbU02W31PQoU8i7zpu1VOv0N7mqSRc1SqQ2RJXLza0yjIkhXnyZUjSFYSIIdUGlpD7YCCCHaEHIgqaTkpJx3RVnE0W3DSPNISDCAXU8r73wXt2RB9pwvYdAMl9FUwyxUViIrtN2lFc+a8ePeMpZUuyKurdkHRMPvytvM4fBEcmDq+1vuletg+h7LNWdlyOOpi0nkorPLu283+eJ2OwdyoKYXLcTzriJcXfjcc3fhyaOAXtKvGlHJQVlz4in0bKrJVMW83KP7V9fzcuK2pjjw43tYHEMbiIbdxyDW9ei5tWetpFW2PNNv709pM6FzezfTVlMW2J+0jEoY8nqC4G3I9LrRQsrmTqXk48mX1dWMlkljbfHAWtfcWze0PbbmLHXoVlY2uZejyMurKpw9iOOKMngXvJeW+IaGn+dXatFPmOJ6GqEhAEAQBAEAQBAEAQFTvNt+GhgdPObNbo0e09x0Y0cSVeEHN2RDdtTynb9OaygdZtnysMrW30eXdoG38crrwalTqsY5Pa/uOJyyzueIRggkEEEEgg5EEcCF70HyOqZPhct0ck0SRKQQQrXMsty22fJ2jmsb7biGgdXGw+pSU1GLk9lr7DNxex+iaMYGNZwa1rf6QB+S/PliM0nLm7noLQk9qtuvLXMXSLOdYi5oe9ck53IINXWMZ7TgOmp+SyUZS2RBR1u3c8LBmdL5uPg0aroo4GpVdopvw+oasrsxpdiVNQbv7g+MYn+TBk3zPkvo8L0DlV6zsuS+pyvFwvlprM+7b2/nidVsfdCKEhxF5PvvOKTyOjB0aAvapxpUFlpRJ9Fq1v1nZfxXz/H4nRRRNaLNAA/1qkpOWrO6lShSWWCsUW8e88NG+Jkod9qfaFsLG3sXOPnoFMYOWxFStGm1ficXtCnNZ/xSOVxcYHxvhdf9l3XkYLaCwztqtace1FLS+hzVZXjUvrl1Xs4FI3daaftDWEQz9rBKyoPejeMOGXvDIEhjHWNs/NWlFx9XX89pSE1LWp2Xo1fj57e867evaQhY0RN7SqndghiZa8ryALn4QLEu4ALKlSzvXRLdne5WOn3O2D6lTNjLsczi6SaT+JK/N7vDQDo0KKk80rrbgSlZF2syQgCAIAgCAIAgCA+ONhdAfnP0p7fdWV7o7/Y05MbW8MQye/xvceDRzK6p/wDFTUFvLV+HBfMzXad+R1u7zg+ihsc2twnoQSvlsfG1Z+XwOWstWeP78RBldLh0Ja424EtF/rn5r1ej2+ojc3pa00VsLl6UWZzRIe7RWMkiRRVTo3tew2ewhzTyINwVE4RqRcJK6ejKtWP0FuztoVVNHMNXCzhyeMnD5g+Vl+dY2jLC15Unw28OBumWMm0Y2+08A8uPyCpFSlsWK6t3jYxpd7o1c8hrR5lbxw05fbUlK5Qy7yyTZQte8fejHZx+PaPtiH4br18L0DiauqhZc39Dkr47D0fXmr8t37vmT9mbs1E9nSOwtPuxZfOV4u4fhaD1XtU+hcNR1rSzPlw/PEwji8RX/Qp2X8pfT+zsNlbtQwC9gOZGpt9557zvMrtVSMFlpRSRtHo+U3mxE3Lu2X57C5pCwtBjwlh0LLEHzGqzk23qehThCMbQSS7iJX7cghkZFI8CR5FhY8TYEnQC+SKDauhKrGLSb3KCeokrKiro3PwRtYMBjuDe7c3G/eGdiNLK9lGKkZNupOVN7WOHqC+WopaGsBxxPfAXXzcyQWYQeNjax4iy14OUTm1co058Pgzptw92aimdVioALZOzjacQJeIw8YrcG2cBnmsqk07WOmhTlBvMX27DrxYHZuiJjN+IHsn+khXxHrKa/cr+fH33K4TSDpP9ry+W6/8AVonu2BAZBM1gjnaCBLEA14DtRpYjxBWfWytleqNPR4p3h2fD6be43/bM+7K3/lv/ADa4/wBKr2X3E3qR3V/DR+x6e8M2pHezyY3HK0ow3PIO9l3kSjg7XJVaDdr2fJ6f35E5VNQgCAIAgCAIAgMJhdp8EB+fd7d05PWJKqnHbUkz3PxRXc6JxPfjkaMxZ2Lw0NiFeo23d93uVisUktCRu9KREQ02LTw5H/yCvLxsLtMyqLUqd79l+tNvZombpJaxI+64jh/ZcuHq9RLu5GMJZH3HnkjXRuLHizhqCvdp1IyWZbG7Skro3RYn5MaXEcGAuP0WubQoqepPp9j1LtInD8Yw/R2avBTn6ib8FcpUyQV5tLxdjqt16GsgdYOHZv8AaixEhx4EAaO62VcV0FUxcbzjla2k7afY45dI4anonmfJK/0O4pd3K2bW8TTxDWx/WS5Pk1c9PoHo+h+tUcnyX2Kek4yr+jSsucvpp8y82b6PomkPmdjeOOcjhfk+S+HyC7oVsNh1bD0ku9/nzIfRmJr/APU1nblHRfnkdXRbLhi9hgv953ed8zp5WWNXFVanrP5Hbh+jMLQ1hBX5vV+/byLAk2NtbLnO8oN2a59VQOdKcUju3Y4gAfesLDoQFpNKMtDnoyc6fa31KjZcE8+yojTyPZLGZDhYcOPDI7u31va1uC0k0qjuY04ylQWV2f3KCprRtKop2P7kzmPiflkHsD3NdbkTa44ZhXSyJtGUn10oqW+qZc+j6CpFbO6oY8FsfZOe4GznNcwCzveOEXuPzWdRxyqxth1PrHm5WO1qdkwPlbO+NhmjBDZHDNo1vyv11GfNZJvZHW4xvmfA4zfL0ixU4LKch8hyx6tH4B7566eK9Cngo049ZiXZcI8X9PzY4J411Hkw+r4vgvr+bmj0bbbM1nPPfeXxvvxc3vsd5sc4fyLOq41acnFWyu6Xc9Pjb2k01KlWjmd8ys3/AJR1XtTfsPSFwnoEd8uI5af3QCZzGscZLdmAS64uLcbhXgpOSUdzOtKEYN1PV4nn1XvfF2wg2Y2V85IBZAS6IC9iXszZE3m7ukWXU8kdKru+75v+zggqs2nQTjH/AC2a7o8F5xPSIr2GK2Kwvh0vxtfguI9MyQBAEAQBAEAQHiXpJ2XLQ7Q9YppZYGVV3kwuIb2rRZ4c32XXBDs75l3JaRqNKz1RFiLQbYr5DZ09PKTxqKaPF4Et1V08PL9SHv8AqVlGT2LSKhrZNW7O/wCS79FfqujuNN+4xdOp3G9m6VQ92J0lIw6XipI8XzLQfqtYVMDTVo0vfb4EdVW4SS8EWlNuNf8Aa1UrujA2NvyzV/T4R/TpRXjqZvByn69SXloTIN36SIYnMBA1dO8kDxzDfoqz6UxMtFK3gisejMNHVxv4ssK7aMNFC6V2GKJv8NrWlxOjQG2xOK5JVKlV9pt+LOuMKdFdlJeCJ7KxnZiUuaIi0PxuIDcJF8RJyAssrGl1a5SbU37pIMNnmYkYv8sA8BtyMTnXAAuDxV1TkzKdeESy2dtplbTvfRyWks5oL25xvt3cbT1t0KhxyvUspqcbwZM3cgnjha2qkbJOCSXt0sTcDQXte2g0CSab0JpqSjaTuym9GzrR1UZ/d1czfKzf0KvV4PuMcNtJcmzZ6MH/AOVkZ/CqJo/lhP5pV3v3DDeq1ybLX/C9P6161gPba5OIbisRjwjV1iq53bKadTDPn4mreDe6mpA7G8Oe3VrSO7+N2jfPPouqhgatVZn2Y83sc2I6QpUnlXalyWrPFd8fSlLVExwm0fIXDP1kPjl0XR6RQw2lBZpfyfyX55nP6PXxOtd5Y/xXzf55HK0cbnuxPJc46krgnOVSWabuzujCMI5YKyO93TnMJJHwvH4oziHzbjHmt8LbrMr2l2fb97HPiL5My3j2l5b+1XR7U+qD42uabteA4HoRf81xyi4txe6O+MlJKS2ZhFI3EG3GIgkNuLkDUgcswmV2vwGZXtfUnAKCSkfst1M50tI1tnnFLT5NDza2ON3uvsND3T01XQpxq6VNH/L6/XfxOXq5Utae38f/AJ5eG3gWGzNpRztLoybg4XMcML43cWvac2lZVKcqbtL88OZvCpGavEmKhcIAgCAIAgCA53f3YPrtHJG0fbN+0i/9xlyB5i7f5kB4nser0Oh5Hh0KA9D2VU3AI4oC7czGxzCXAOaW3YS1wuLXa4Zg8iEBwO6e+FVTCSgfBNWV8EkujwC6IEESOe6594WGZsQpsRckbx7QO2NnPNIyz2SAywyOLZIzGC4tFsnG9rA8+BCtHsvUpO8o6DYUU+19mObJUMBxgDAwXHZjJkl+ZwOxDPPyU3UZFLOpCzZu9ErGSU9RDKZDID2UsUjiWhli0BrT7PvtPgpqb3RFBXi0yLuHtaHZk9VSVbgw4xaVwNnBoIAdbQFpDhw7xVppySaM6MlTk4SLL0agOrq2WmB9RNw02LWl2MFoaDyGPLgCOaip6qvuMP68nHY7SnoqoVrpXTg0ZZhbBbMEgXNwBxGpJyJGSzustranQozz3vpyPu7ux3U0lXI57cE8xlaBcYAb3xE8dPkpbzWSIhDI5Nvd3Ijt4KKjD207cb3vdI4Q5hz3auc85fK9l2LBVMvWVmoRXGTt+edjgqdJUKTy0+0+S+v9nNbR3pqKnE3F2UYOEsjuCcgc3anXhkvNxPTmBwemHj1kv5PSPs3f5ZnLOWKxHrvJHkt/N/ngeGVklRVz9kXF5xljWgWbk618I0HM52C3xGPnVp9bWelr24I9PD4ajh43grd/H2kuLZuCRzL4sLnNuNDhJF/osqUs8FK1rpM2zXVzpdmUWi2SM2z0Hdfd/tY5Xkey0hnWS1x/r4kk7E01d3ZZbp7wMbRuMrv/AExLOpBJLAOZNyB4LrxFGVarGUP3q/n+736mVCoqVJxl+x28uHu0KHaXr8gZtBotDiPdb7bWD2XtNsmA3GIa5k3aVMsRGm+qp6xW/wDk+Lfy5FY4Z1P+SppJ7f48kvnzO73Z3oE2GObuzH2XaNktqB91/NvmLjTnq0Vl6yntxXFePdyft1N6dWSeSpvz4P79x0y5joKnauxu0d2sL+xqmiwkaLhw+5K394z6jgQtqdayyTV4/DvT4fB8TOVO7zR0f5ua9kbexyGnqG9jWtbiMd7skZe3awu99l+GThxHNUo5Vni7x5/J8n+ImMr6PRl0sS4QBAEAQBAYkoDw30g7I9Tr3OaLQVN5Wcg8n7Vn9Xe/n6JYEnd+tsQDof7oDtqOS4QHL7w0clNtOlroI3vbL/lqhsTS8hp9mQgDTmfgHNSiCTRbDnptsSyQxOdQ1bA97mlobHLne4JvqCch+86Kb3RFrMj7J3braOrkNI6D1GaRsjmyl4cwXu5rQBkbEgHkBopbTWpVRaehZ1G4sbqp1THUTwmRwe9kBDQ5wIcc7aEi5BBzJTPpYjqlmujHeXdyV20KesgEeEd2ftXBrS0ZZ31uxzh/KFaDuspWpDtqa8y9qt6KSAW7Rpt7sIxf27o+a6aXR2Iqa5bLm9PuY1ekMPT0zXfJa/YqKnfeR4/y8Qa06PlN7jmGjL6lYV63R2D0r1c0l+2Gr8L7e2xyTx9eppShbvl9P7KOtq5Zv20rn/DezR/KMl5Ff/VTh2cFSUP8nrL6L3nNLDzq615uXdsiOBa9gAOn5r5rE4yvipZq03J9/DwWy8jphThBWirHLbx7zmNzoqcfajJ0hGTTb3R7zrWz08V6WA6L61KpV9Xguf0R106V9ZGW79P6nRmUtHbyk4Cc3EEd0npa7rfqtsRB4zGKkn2I78tN/oWn2524IjbOoNF9CkXbOt2LsovcGgZn6dSr7Ge7sen7NjbExrG6N+vMrJ6nTFWVjhG7nul2lK03FIC2V1rgODrlrB1zLb8A13RdkcW40OrW+uvc915mLw6lVzv2d/M9RjaAA0ABoFgAMgNLW5WXCdJzu0d24xezfsHagZGI6hzSMw2+dxm3w9nSnVlCWaJScFJWZH2dvN6tOKSrlY+9hFUBzTe+QjqAD9nJwDtHdDkt50o1I56XnHl3rmveisZOLyy8n9e86TbO046WCSeZ2GKNpcT/AGA5kmwA5lc0IOclFbs0bsrnM7gbPklMm0qoWqaoDs2H9xTjNkY5E5OPlxuujETSSpQ2XvfFlYL9z3OzXKXCAIAgCA+FAYuQFPvDsaGsiMU7MTDmCDZzHDRzHDNruqtFtEM80rtx6ymN6aSOoi4NmPYzDpiALHeNgtF1ct9PeRdm2l27UwC09BU5cYuzlHzDleOHjLaa87oq6lldolN9IEbdaWtHjE0f/tbLAN/9yPt+xn6RHkzI+k1g0pZ/5y1n6qfQYL1qsfiVeJ5RZU13pOfcllOxn43Ok/sGq3o+Ej61RvwX9lOurv1YJeLOf2h6TKs+ycPRjWsHzNynW4OHq03Lxf58CrhiZ7zS8EcrtLemrl9p/m4ueR/UbfRS+kqkValGMfBfnwK+gU5a1JOXiyjqpZpPbe53QnL5aLjq4irV9eTZ1U6FKn6kUjvvR1VuMDo3uuY3d0HUMcOHMYsXh8l8n0zQy1VNLde/+jHER7Vzqy5eMYEDa9f2LL2BecmtJ15nwC7cFg5Ympl2XFl4QzM48UrpHue72nEuNtM+XRfY0qUacFCOyOrZWRew0z34cRJDQGtB0AHADyCmnQhTbcVa7u+8pdIvdn7O6LaxRu51uyYQwZanU/kqSdzWEbF9TvVTVE+JygklMKEm5qgk83309HTC51RSsALrmWFoydf2nMHPm3jqM9bwm4u63KtXKrYGw6yufBBUvL9lU7u1OO+KRzbBkD3e+0ZnwuDnhXT18UnKKtJ6d3iuRXK3o9j18BcZofUAQBAEAQHwoDByAjyqSCBUBSVKetClFWc/VtacnZdf1WiZhKNtiprdk3zGnRTYqpFHVbI6Kti6kVU+yOiixfMQ37J6KLE5jX/wnolicxM2XSmGRrwDlqBlcHULnxWHVek6b4lZdpWL921JD7DGgfFdx/JebS6Dpr15N+Gn1MlTREFC57sTyXOPE/6yHRexSowpRywVkXulsWVJsvotbFXItW07Ihd5tyHE+AUlL3JFNLiOlhy/VVbNYqxe0aqaIuKYKpZFjCoLEuNCTc1QSZhAALafRAfUAQBAEAQBAEBiQgNMjUIIc8akgqquFSVZQbQpbqyKNFDK+SI9zNvFrs2n9PJXTMpRPjNsQuylBjdzPeZ8xp5hWM9USRs9kgxMc1zebCHD5hLDMR5NjdFFi2Y0nY/RRYZjJux+imwzEiLZHRLEZj5UywQftZGNd92+J/8ASM1NiMxXTbxF2VPHYffkAv5N/X5IErikp3POJ5LnHUuzKq2aJHR0NKqmiRe0kKqXRawRqCxPiYoJJLAoJNoCEmSAIAgCAIAgCAIAgPhQGLmoDRJGpIIc0CEWK2po7qSrRTVmzL8Fa5VooK7Yl+Cm5RxKGo3fLTiYXNdzYS0/MK2YzcDXjrWezPJbk8Nf9XAlTcrkMjtevHvsPjG1TcjKzB+069370N/DGz8wUuMpokpqqX9pPK4csRaPk2wUXJyG+i3cA4KMxZQL6j2NbgouXUS8pNm24Kty6Rb01HZRcskWcFOoLWJ0USgkksYoJNoCEmQQH1AEAQBAEAQBAEAQBAEBiWoDW6NAR5IFJFiLLSIRYhzbPvwU3K2IMuyhyU3IykSTYw5JcjKaXbDHJTcZT4NhjklyMptZsYckuTlJMWyhyUXJykyLZ3RRcmxLio0JsS46ZQTYkMiQk3NYoJNgCA+2QH1AEAQBAEAQBAEAQBAEAQBAfLID4WoDExoDB0KEGt1OpFjA0qXFjA0gQiw9UCXFj6KVBYyFMlybGwQILGYiUAzDEJMg1AfbID6gCAIAgCAIAgCAIAgCAIAgCAIAgCAIAgPlkAsgGFAfMKA+4UAsgFkB9QBAEAQBAEAQBAEAQBAEAQBAEAQBAEAQBAEAQBAEAQBAEAQBAEAQBAEAQBAEAQBAEAQBAEB//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5" descr="data:image/jpeg;base64,/9j/4AAQSkZJRgABAQAAAQABAAD/2wCEAAkGBxQSEBUUDxQQFRQUFRQUFBUVFBYUFBUVFRUWFhQWFxQYHCggGBomGxQZITEhJSkrLi4uFyAzODMsNygtLisBCgoKDg0OFw8QFCwcHB0rLCwsLCwsLCwsLCwsLCwsLCwsLCwuLCwtLCwsLCssLDcsKysrLCwsLCwsKywsLCssLP/AABEIANsA5gMBIgACEQEDEQH/xAAcAAABBQEBAQAAAAAAAAAAAAAAAQIDBAYFBwj/xABEEAACAQIDBQUEBwYFAgcAAAABAgADEQQSIQUxQVFxBhMiYYEHMlKRFDNCkqGxwSNygtHw8RVDYnPSJLI0U2OToqOz/8QAGAEBAQEBAQAAAAAAAAAAAAAAAAECAwT/xAAfEQEBAQEAAwEAAwEAAAAAAAAAARECAxIxITJBUQT/2gAMAwEAAhEDEQA/ANyEjwkmCRwSdXDEISPCSXLHBYXEISOCSYJFyyGIckXJJssXLC4hyRckmyxcsCDJDJJ8sXJAgyQySfJDJAgyQySfJDLAgyRMknywyQIMkaVlgrEywK5SJklnJGlYMVykaUlnLEKQmKpSNKS0VjSkpisqeIfvL+Ym1mRy6jqPzE10x03wiw9XMDcWszL90kA/KEjwB8Lf7lTn8Z5wmW3ACR4WSBY4LNuSLJHBJIFjgsKiyxcslyxcsCLLFyyXLDLAjyxcklVY7+r+l93KFQZYZZKVhlgRZYuWSZYZYEeWJlkuWGWBFlhlkuWJlgRZYZZLliZYRFliZZNljgNPn/aBWKRMsskaf15fzkeWBAVjSksZYhWBWZfzH5zTzOuuny/OdxK4LlNLgA7+B8pmtco9nrZT5u7bwfeYtw6wibOPhbW9qlS+t7eMn03/AIwkac4LHZY8LHBZphHlihZJli2gMyxcsfaLaBHli5Y+0W0Bloto60W0KjtFtINpbRo4dO8xNWlST4qjBB0F958hMPtb2u4KnpQWtXOtmsKNMkf6qlm+SmBv7QtPFsT7aK7kijRwdP8AfepV/LJecyv7YceCbnC8rDDuNf4qkD3siGWeD4b21Y0Hxpg3H+1UT0uKmnymi2Z7alP/AIjCOObUKoqH7jhSPnA9XtEyzgbB7c4HGELQrqKh/wAqqDSqE8gr2zfw3mjtAjtEyyS0LQI8sS0ltEtCIiImWS2haBCViFZKViZYFequn9c51UU96x4ZVtod/XcZzqy+Eyf/AAv9qz5h4g493XxADffW1pz8nXUz1mrFnAoQpzaHO59CxI/OEj2ZgO5DC4OY30XKBoBuueUI4tvMvUytIrRbR1otp0ZNtFtHWhaA20W0daLaA20LR1pX2jjqeHpPWruqU6YzOx3AfqeAA1JMB9aoqKWcqqqCzMxCqoG8knQCeWdq/aqSxpbJUNwOJqDwDzpUz737zaeRGswPtF9oVXaLmmmanhQbpS+1UsdKla2/mF3DzOs4uxdnVzrmKIwLA6HUgAG3Kxvy0gLt/adRqmavUevXI1eo2bKDwA3D90WA5ThVXZzdiSfOaPbuwAiK9FajEsc/vOdRe/TTf5yns3YzOneMD3eYAhPFU1JAOQAkC4tr6TUjFrkrS4nd+cu4DZ1WqT3KklQL2IFgdB6TRbE2YocMyFhewur7rixUEC50Go4Mek6uA7TIjMtenVBNRiTYXVdAnh0OigeenG8uMXrPtYjGYE0/BUpsrj7VzY9Bax9DDAVAl8yhgbA8+l57N/htLEUz7lRDcXFmF/0InnO39grRxPdK1l8JuwICZuZ+1pY387cIzUvWfrmui1QcgDW+xucdQdD1vNH2Z9oONwJCZjXojfQrsc6j/wBOrqV/+Q8pmcRhu6qkI4YobLUQ6MOv949KVUsrEBwbE5TcrfQ3Qag8xaS8t8+TX0f2R7X4baNMthmIdfrKL6VU6jiv+oXHrpO/afKz95h6i18M706lM5kdPe/DeDyNwRvnuPs09oSbSTuq2Wni0F2QaLVUb6lMH8V4dN2HRuLRLR9oWgMtEtH2haUR2iWkloloEFceEzqzmYgeE9J05KsEIQkVTtFtFtFtKybaLaLaLCktC0daFoDZ86+1ntwcbW7qi3/S0m8AG6s40NVua7wo5a8dPSvbJ2m+jYUYekbVcSCGI3rRGj/ePh6ZuU+c8U92gCkXuwJHGxsen9Wmz7K7QbEM6soGUAi3K5v+n4zEoZvfZ3gcq1KjX8QUDna7X68D6+Wu5HO1qEwrBCVyg8M17dbXFxJaexrFjRK0y48Q7sMM1gAbXBtYbr8B53trRDizgEHgRcfIzr4SjuvNMMyuwhhVpuruTTV1KqgdqiWzDwtc+FlU+QFuUi2ZgEx+GJxIQVqYUhqbUlqsuoOZToFFwADlvbhOH2gwmKXEs+KDalgjgeDICbBOQ42OvHzm/wCxuyqOJwIVkC1EZ17wKFYMbspDD3vC4HpblNWZNcp17dZjOdj9oDDFkdT3TtfMB4lNrXI+0LAdOHKQ9ssAj4g1KTiorgbjfKQLEWtoNx9TN1iuxQUKaF28IDgnUkAXYX577SriNiKgIKrpoSwJ1tcgAbrc42brN56k9a8jxWBtwlMVmpgheO48Qw0DA8CLkdCRN9t7ZYXVRa9wRe4BFjoeRBBmPx2HsZrNc5bzXPwuNLWpupOYnxA63Yk7uWvOcmm1bD4kPRZlrUmzq6nUEbiL+R3HTfOkKjUnDpvHPUEHeD5S4oOLqXw1Ko7BSHCoWNyRYeEHkfnOXfL1+LvXv/s87XJtLCCp4Vr07JiEG5Xt7yj4G3j1HCae0+dOwH0rZ201YoVQkUsRTdgt0axuB8S3DD5XFzPdsNtvPVVAlgxIuW13EjS3lznN3dSAi5YtoDLQtH2iWgQYkeA9JbpVw24+h3nzEqY36trWvY2vu9Y/ZmGyoC3vtdm4WLEm2XcN859W+0kF2EITaq9otosWVDbQtHQgJFizjdssf3GAxFQGzCmyqeTv4EPzYQPnv2i7a+l46tVBumbJT5d2nhW3XVv4jMIx8U7e0pxV0Nzu5c+n84T+l/DYcLZ6u7QqN4bcbHlcXt5jXz9C7E03NHM2iszFFtuXRRry8J+c86ojOyKzeEkKDyBIB+Qt8h5T2PB0wqgKNALAdBoJ0jlXWwtOdOhROZSCQBe44EEaeoI/EylhBOthxCLdB0LGmWTMVuUzDNlOl8u+2u+W9gbNGHorSDFgpbKSNcpYsB52BtfymWx+GppXDU0Wmwp1WFVKaFjVchRrYsTYk2G/dfhO3sSpi6iremwFtXq2psx55LXC8tL6C8la5+/Ggesy6hfDe19SfM24CczbOJpWPvZuO7XSx6GcHbnaOpTxD0mOXIAABxDAHODxvuB5EjfeaXs5kaiHCrmufFbX5x8/Wf52z/GE2rgata2VMqs6orP4EzOQqDM2++g0iUPZazm+KxAUfDRW5++//Gaf2mgnZlYi9waLXG8WrJreTdidvfTMIrsR3tP9nW/eA0bow163HCS+SrPBzPv68q2t2aTCYupSdc6+F6LPrem17XG4kFSDpwvxnrGxgPo1EqAAaVM2AAFygvoJzfaNsc1sIalMXqUL1Bbeyf5i+egzDzW3GWOxlfvNn4dhrenb7pK/pM26688zmZGV9o2zylSniKY979nU/eALIfkCPRZp8E4FSmw4sh9CRf8AAyftHgRXw70ibZwQD8LW8J9DYzl7OzjD0u8BFQU0zDk4UZhfqJGm/tEig31HHWLKhtolo6ECDFDwN0lyVMX7jdJbkUQhCBFFiwgJFhCATE+16tl2dl/8ytTU+gZ/zQTbzBe2Jf8AoqX++P8A86ksS/Hz/tFef95wah8U0e013zi0sBUqt+yR2sbEgaA8i24boSDC1SpBHAgjqDcGeu7H2mtSkj3F2VWI5E6HTqD8pjfZ52NXHY58NialSj3dI1SEClmAZFsGNwPfBvYz3rZXYrB4aiyYeiMxptTzuTUqWIb7TbtWO62+a9mfRndnYHE1vqqTBfjfwL111PoDOltHDVMEqPVKujHK5UEBG+zv3g6i+mtucX2V9qzjcIErNfEUVVXJ31Et4KnXgfMeYmvx2EStSenVF0dSrDrxHIjf6Se1X0jOdl8ar4k5eNI29GX+c1l55F2RethNu/QqwGU06vdvrdwFzKd9ty/pwM9aJkq8sP7VdhNVw/0mgD32HBLAC5qUd7i3Erqw8sw4yz7MMd32ADDg9v8A66Z/Wa0mcPs3sJcH3yUrCi9TvKaj7AZQGQDkCNPKw4Rq5+6re0Vb7KxflRZvukN+k8p9mnaL6PiFZj+ze1OtyA+y/wDCTfoWnrvbaln2bjFHHC1/n3TWnzZsHGhHGY6NYH13GWTYz1csfVbTmbH2UmFoijS9xWqso+EVKr1Mg8lz2HkBOZ2E2v32H7pzepRAXzNP7B87e6eg5zQVWsJltwKu1A2Lq4Y6NTSnVXzR7qfkyn7wjqgmF7c41sLtjD1xexoKGHxKKlQOPkw9bTbviUshzLapl7vX3y1soUfaJuLAQNZs5r0aZ/0LfrYAyxKuyqZWioYEHXQ77FiR+BEtwGwiwgQYseBuhlqVsX9W3QyzAIQhAZFhCAQhEO+AsxHtNqJWwhSmys9OoKhA1sFDK1yNAQG3b5t8gtY633+cwe0MB3FU0/s7080O4dRu9L8YHnXZHYlCvXdcSoqZVDKpJC77NcD3t6756LW2VTegaIVUS3hCqAEI90hRMXhsN9E2rTA+rrioqHl4c2X0ZR6ET0CkYHn3ZBDh9tUxUGVstag3KxQuvUXRSDyaezI0wO39is+Iw2JoC9SlVpCoB9qiXAZuqgk9L8gJsqL24/nb0MDwTB7QfZ+1Gel/l161Nl3BkWoysp9B8wJ9BbOxyV6SVaRujqGB4+YPIg6EcxPnX2rIaWOrMl1Pf5v/AHEDm/qZofZH2+K1xhMTkWnWsKTagLW3AG50D6D94DnLn4zuV61tPYaVcVhsTuq4Znsfjp1KboyHoXzDoec61428S8jTPdl+0oxNfF4d7CthMRUQgaZqJcmi4HktlPmL8ZoCZ889oNrVcD2mr16IJtVXOo3PTqU6ZZT89PMCe8LtWkaK1jURabAEM7BRrwN+PC3OAbXp58PWX4qVRfmhH6z5KwzADTlr5T37tL7WMFh7pTFXEOQdEXInrUe2h5qG/n880Zrn6x3+x6h2E7UrRyVKjoppnJUDMFzoep10/FZsO0HtcwFG4pNUxDDhTWyervb8AZ4EzSBd8dQ5txru1vbSrtCsj92lHu1Koqks1mNyWY7zpoABLfsyotX23g87O+V2a7EtYU6buN+4XAmVw9Geq+wPZBbG1cSR4KNI01POpVYbuio33pGnvEIXiyKSEWJAhxn1bdDLEr4z6tuhliAQhCAkIQMBCYl4l5G7wHs85W3cJ3tPT301Xz+JfUD5gS29WVqleE1isfgRWVODU6iVabcmQg26EXU+TTqVahVGKC7BWKg8SASB84uNp5ahI3Nr0P2h+vqeUWkYU/YO1KeJopWpG6VFuOYvoQfMG4PSdZW58uflwnlHY3aX0PGVMLUNqL1WVL7kqBsq9AwAHXL5z0XGbRpUEz4ipTpL8TsEH474Hlftpw37aow+1To1Pkcl/kk8soOdLXvwtvv5T0b2n9sMLiWC4Rmqk0zSZgpVR4iQQWF2947hbznmmbLp8zz6eUsuM9TX0j7Pu3dPE4DPi6tJKuHtTrs7KgbTwVLm3vAH+IN5Spt32xYGjcUO9xLi/uDJTuOdR+HmoM+fa2UHwsGHA2IPTUf1adbsrsxcRXs/uJ4mFxdtdFHXW/kD5S4m1qsT3m0Ma2MNMJ35puEBLAZaaIviIF/cBvzM2vdL3YVgCQOP2eOnrKdBlRbKANABbcANLW6QNabkYt1Cdj0beJEYb7MoIv0Mo9ptlrXw5p01QOCO7JsAtiL62uBa40nRNaRVHhGBbsTVuuapSAI8VsxK9BbX8JSx2wjhyoLBs2a1hbdbePWegVXvMntBzUqkncPCvQcfWZsblcsU7CfRfsi2M2G2XS7wWetmrsNxCub0wfPJbTmTPI+wnZf6fjERh+xp2qV/NAdE/jIt0zcp9Ipu0ma1CCOhCRoQhCBDjPq26GTyDGfVt0MngEIQgEYTHmRtAjdpWqPJ6kqVTCIKtSUa9aTVzObiGlZqDF1bj8R1nC7Q9pjhaYZKD1SdPeVVU8Mx1P4S9iqk4uNqXBB1EuJ7Y852zisRi6zVGUUwxvlS9uG9jqd3lIsfgnqnNWZ3fizsWb5trNsKaMbAANwHPpKuKwP9/wBJcT3ef1Nm5d3qf0lSphNLW6eU2mIwHlKFXAeUmLOmRbCmW9lYhsPWSoAGKk3B5EEEDzsTrO0+At1/KQnAeUmNa3GztoLWph0vlbgd4I3g+YlgtMPglqUjekxW+8bweoOhmy2MzVKQaoBe5GgsLDcbc5vWLEpaMsZd+jytjmyLp7x3fzhFDHVgim1s3AcepnGwuBao606alnc2VeZ8zwA3k+UvLhyzaXZj+PmTym57KbKWh4tGqMLM3IfCvIfn8gJVjVdjNipgsOKakF2Oaq9rZ3tw5KBoByHMmamk84mCadehM10i2IsRYsiiJFhAgxn1bdDJ5DjPq26GTQGLUuSOVvxF4RlL336j/tEIE0aRHQgV3WVaqy+yyF6cDkV6c5mJpzQVaMo18NKzYymLpTh42kZtMTg5yMXgJpixgsehG75yvQ26U8NcFl+Ie8Oo+1+fWajH7O5/3mcxexy5N9NDwmtYsdHD93XXNRdXHlvHkw3j1kVXZ9uGszWL2QaWtMsKmhzqSpXyuOHy/QPodosXS0qBaoHxLr95bfjeGdx132d5SI7O8oyl2xT/ADKDD91r/gQJZHavDcVqjysv/KMX2MXZ3lrwmnweC7ukoOlhc9TqdepmaHa+gpBVKjEa62H5GNr9pcRiB+ww7Ec7Ej9LmMPZ3sTigAQnzNrTO4naKFrKe8Y8RqPvfoJzamBxWINqxcDim4eqiaHY/ZkrbSF/an2PQJNzvM22y8OdJDsjZNrXE1WC2faZtb5h2CozrUUiUaFpYAmHSFEI0tFEKWEIQIcZ9W3QyaQ4z6tuhke1MQ1OkzpYsLWuCRqQNw1O/cN8CSj779V/7R/OEbhGvc6a5TpuN1G6ECxCEIDTEtHxLQGNTkL0JahA5lXCSliMD5TvkSNqQMJjIV9k5t4lR9iW3DXpNv8ARxA4US6nq83rdmweEo1uygPCepnBCN+gDlLqejyRuxo+EfKMHYlfhnrv+HjlHDALyj2T0jymj2IX4R8poU7MKD7q2FgoN8oUDgBxJ4zcLg1ki0AI1ZxGTTs8umm7TXU20IBPG2s6OG2KBwneCCOtJrWOfT2eBLdJLaSWJaRSxCYGAEAAiwhAIQhAhxn1bdDOPi3XLi/tC6AhbZibAZdbg66WtzFjOxjPq26GcPauYpihmNh3VhctvN2ABOh5Wtw38Q6+AGh33sl7/uD8YQ2fuN99k6+4u+EC3CNvFgLCJCAsIQgEIQgEIQgEIQgEIQgEIQgEIQgEIQgEIQgEIRICwiQgRYz6tuhnE2kPBiwLD6si1gQSAbknTfrru3zr7RfLSc8lJ+QmfrY2m6velVKscx1S11YtuI8WrefDlOPk8/j8dzq4mu/s8GxvyTl8C33Qjdj4hKlINTuBuIJuQVAXU9APnCdOep1J1LsqrAaLeQgx4M2iS8W8jEWFPvFvGRZA6EbFgLCJCAsIkICwiQgLCJCAsIkICwiQgLC8bCAt4XjYkodeJeNMaTCINqn9hU/cb8pnKOJAUZhUBXSwXRhe9r8j+FzvuRNJij4G6S9PJ5/+a+TqdTrPzPmpmuH2TwpSiWa4ztcLyA0vbz/QQnchOvh8U8XjnE/pZMf/2Q=="/>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2586686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189307" y="508945"/>
            <a:ext cx="8728755" cy="854027"/>
          </a:xfrm>
        </p:spPr>
        <p:txBody>
          <a:bodyPr>
            <a:noAutofit/>
          </a:bodyPr>
          <a:lstStyle/>
          <a:p>
            <a:r>
              <a:rPr lang="en-US" sz="2800" dirty="0" smtClean="0"/>
              <a:t>Summary of Your Assets and Liabilities and Certain Statistical Information  (Form B106Sum)</a:t>
            </a:r>
            <a:endParaRPr lang="en-US" sz="28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5983" y="1583871"/>
            <a:ext cx="6892990" cy="45339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19885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998782" y="455783"/>
            <a:ext cx="8728755" cy="854027"/>
          </a:xfrm>
        </p:spPr>
        <p:txBody>
          <a:bodyPr>
            <a:noAutofit/>
          </a:bodyPr>
          <a:lstStyle/>
          <a:p>
            <a:r>
              <a:rPr lang="en-US" sz="2800" dirty="0" smtClean="0"/>
              <a:t>Meeting of Creditors Notices (Form B9A) </a:t>
            </a:r>
          </a:p>
          <a:p>
            <a:r>
              <a:rPr lang="en-US" sz="2400" dirty="0" smtClean="0">
                <a:solidFill>
                  <a:srgbClr val="FF0000"/>
                </a:solidFill>
              </a:rPr>
              <a:t>Prior </a:t>
            </a:r>
            <a:r>
              <a:rPr lang="en-US" sz="2400" dirty="0">
                <a:solidFill>
                  <a:srgbClr val="FF0000"/>
                </a:solidFill>
              </a:rPr>
              <a:t>to Dec. 1, 2015</a:t>
            </a:r>
          </a:p>
          <a:p>
            <a:endParaRPr lang="en-US" sz="2800"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782" y="1485014"/>
            <a:ext cx="7262124" cy="443554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5549245" y="1485014"/>
            <a:ext cx="2711661" cy="369332"/>
          </a:xfrm>
          <a:prstGeom prst="rect">
            <a:avLst/>
          </a:prstGeom>
          <a:solidFill>
            <a:srgbClr val="FFFF00"/>
          </a:solidFill>
          <a:ln>
            <a:solidFill>
              <a:schemeClr val="tx1"/>
            </a:solidFill>
          </a:ln>
        </p:spPr>
        <p:txBody>
          <a:bodyPr wrap="square" rtlCol="0">
            <a:spAutoFit/>
          </a:bodyPr>
          <a:lstStyle/>
          <a:p>
            <a:r>
              <a:rPr lang="en-US" b="1" dirty="0" smtClean="0"/>
              <a:t>Chapter 7 No Asset Case</a:t>
            </a:r>
            <a:endParaRPr lang="en-US" b="1" dirty="0">
              <a:solidFill>
                <a:srgbClr val="FF0000"/>
              </a:solidFill>
            </a:endParaRPr>
          </a:p>
        </p:txBody>
      </p:sp>
    </p:spTree>
    <p:extLst>
      <p:ext uri="{BB962C8B-B14F-4D97-AF65-F5344CB8AC3E}">
        <p14:creationId xmlns:p14="http://schemas.microsoft.com/office/powerpoint/2010/main" val="1452071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9" name="Text Placeholder 4"/>
          <p:cNvSpPr>
            <a:spLocks noGrp="1"/>
          </p:cNvSpPr>
          <p:nvPr>
            <p:ph type="body" idx="13"/>
          </p:nvPr>
        </p:nvSpPr>
        <p:spPr>
          <a:xfrm>
            <a:off x="265466" y="455783"/>
            <a:ext cx="8728755" cy="854027"/>
          </a:xfrm>
        </p:spPr>
        <p:txBody>
          <a:bodyPr>
            <a:noAutofit/>
          </a:bodyPr>
          <a:lstStyle/>
          <a:p>
            <a:r>
              <a:rPr lang="en-US" sz="2800" dirty="0" smtClean="0"/>
              <a:t>Revised Meeting of Creditors Notices (Form 309A) </a:t>
            </a:r>
          </a:p>
          <a:p>
            <a:r>
              <a:rPr lang="en-US" sz="2400" dirty="0" smtClean="0">
                <a:solidFill>
                  <a:srgbClr val="FF0000"/>
                </a:solidFill>
              </a:rPr>
              <a:t>Dec. 1, 2015</a:t>
            </a:r>
            <a:endParaRPr lang="en-US" sz="2400" dirty="0">
              <a:solidFill>
                <a:srgbClr val="FF0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6020" y="1518277"/>
            <a:ext cx="6111741" cy="431408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Box 5"/>
          <p:cNvSpPr txBox="1"/>
          <p:nvPr/>
        </p:nvSpPr>
        <p:spPr>
          <a:xfrm>
            <a:off x="4856100" y="1518277"/>
            <a:ext cx="2711661" cy="369332"/>
          </a:xfrm>
          <a:prstGeom prst="rect">
            <a:avLst/>
          </a:prstGeom>
          <a:solidFill>
            <a:srgbClr val="FFFF00"/>
          </a:solidFill>
          <a:ln>
            <a:solidFill>
              <a:schemeClr val="tx1"/>
            </a:solidFill>
          </a:ln>
        </p:spPr>
        <p:txBody>
          <a:bodyPr wrap="square" rtlCol="0">
            <a:spAutoFit/>
          </a:bodyPr>
          <a:lstStyle/>
          <a:p>
            <a:r>
              <a:rPr lang="en-US" b="1" dirty="0" smtClean="0"/>
              <a:t>Chapter 7 No Asset Case</a:t>
            </a:r>
            <a:endParaRPr lang="en-US" b="1" dirty="0">
              <a:solidFill>
                <a:srgbClr val="FF0000"/>
              </a:solidFill>
            </a:endParaRPr>
          </a:p>
        </p:txBody>
      </p:sp>
    </p:spTree>
    <p:extLst>
      <p:ext uri="{BB962C8B-B14F-4D97-AF65-F5344CB8AC3E}">
        <p14:creationId xmlns:p14="http://schemas.microsoft.com/office/powerpoint/2010/main" val="8954483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Dec. 1, 2015 Bankruptcy Forms</a:t>
            </a:r>
            <a:endParaRPr lang="en-US" dirty="0"/>
          </a:p>
        </p:txBody>
      </p:sp>
      <p:sp>
        <p:nvSpPr>
          <p:cNvPr id="4" name="Text Placeholder 3"/>
          <p:cNvSpPr>
            <a:spLocks noGrp="1"/>
          </p:cNvSpPr>
          <p:nvPr>
            <p:ph type="body" idx="13"/>
          </p:nvPr>
        </p:nvSpPr>
        <p:spPr>
          <a:xfrm>
            <a:off x="362120" y="795825"/>
            <a:ext cx="8728755" cy="639762"/>
          </a:xfrm>
        </p:spPr>
        <p:txBody>
          <a:bodyPr>
            <a:noAutofit/>
          </a:bodyPr>
          <a:lstStyle/>
          <a:p>
            <a:r>
              <a:rPr lang="en-US" sz="2800" dirty="0" smtClean="0"/>
              <a:t>Additional Considerations of Impact of December 2015 Official Forms on Bankruptcy Filings </a:t>
            </a:r>
            <a:endParaRPr lang="en-US" sz="2800" dirty="0"/>
          </a:p>
        </p:txBody>
      </p:sp>
      <p:sp>
        <p:nvSpPr>
          <p:cNvPr id="5" name="AutoShape 9" descr="data:image/jpeg;base64,/9j/4AAQSkZJRgABAQAAAQABAAD/2wCEAAkGBxQSEhUUEhQUFhAVGBQVGBQQFRQUFRUZFhUXFxgVFhcZHSoiGBoxGxcVIjEhJSkrLi8uGB81ODMsOSgtLisBCgoKDg0OGxAQGy8kICQsLCwvLC8sLC8sLCwsLCwsLCwsLCwsLCwsLCwsLCwsLywsLCwsLCwsLCwsLCwsLCwsLP/AABEIANgA6QMBEQACEQEDEQH/xAAcAAEAAgMBAQEAAAAAAAAAAAAABAUCAwYHAQj/xABFEAABAwIDBQQHBQYEBQUAAAABAAIDBBESITEFBkFRYRMicYEHFDJCYpGhI1JywdEzQ1OCkrEWJPDxFZOi0uE0c3Sywv/EABsBAQADAQEBAQAAAAAAAAAAAAABAgMEBQYH/8QAOhEAAgECBAIGCQQBAwUAAAAAAAECAxEEEiExQVEFEyJhcYEUMpGhscHR4fAzQlLxYgYVIzRDcqLS/9oADAMBAAIRAxEAPwD3FAEAQBAEAQBAEAQBAEAQBAEAQBAEAQBAEAQBAEAQBAEAQBAEAQBAEAQBAEAQBAEAQBAEAQBAEAQBAEAQBAEAQBAEAQBAEAQBAEAQBAEAQBAEAQBAEAQBAEAQHy6AXQXF0B9QBAEAQBAEAQBAEAQBAEAQBAEAQBAEAQBAEAQBAEB8JQGDpFaxVyNbplZRKuZgZ1OQrnMfWFOQjOfROmQZzITKMpKmbGyqriXUjYHqti1zJQSEAQBAEAQBAEAQBAEAQBAEAQBAEAQBAEBg56skVbI8ky0UTOUyM6ck2Fyema0ULbmLnfYybTyHhbxP6KHOCJVObNNUY4heaeOMfG5rB83FV65cEW6h8WVkm8mzWmx2hS3/APkQ/qo658ieoXM20+26GTKOupnHkJ4SfkHKeu7h1HeWjaUkXY9rhzGnzF1Kqx4oh0ZLZmLmvbqDbmM1ZOL2ZRqcd0Zx1Cq4Fo1CTHKs3E2UjeHKli9z6oJCAIAgCAIAgCAIAgCAIAgCAIAgCA1SSK6iUlIhySkmwzPRaqNtWYSk3oiLtKrhpmdpVStjboATm42vhaBm91uDQSqTrKKv7yypcZs4Tb3pULAW0UAHAPqNXE6Wiafq5wPRcEsYpPs69/AdbFaRR5lt7fLaNU/snVMmNxtggkMbR0IiwgjxxWtmVrCXZ6yT08LfcdY97lN/hGc3JwEnPNziT4myx/3Ch3/nmVddFVVUZjcWnDca4cwu6nJTipIlTuY+pnvAgAtFyHlrD5BxBJ6DNHKOnG/LX4FlJlvuzKyOdoZVy02MWMoZhDT7oLmS4g2/vC1lhWVTK2o6rk/t7i2Y982fPWxNaWVLZm2b3KgB4OWrJBZxvzcT4LxodJVYu0kmvY/p7jNVZIsoN6oScNXGaaT77jihPXtbDCOrw0ciV6uG6Rp1NE7Pk/l9i3Yn4l46Jzcx3m8xyXoKUZFHCUPA2wzKsol4zJbXLJo2TMlBIQBAEAQBAEAQBAEAQBAEAQBAapX2VoopJkTN5sPM8ltpFXZjrJ2Rye9m+7KXFDSgSVAuHPILmRke7ZucknwN0zuRofPxOMUHbd8uXjyRLlGnotzxXed88xNRWyS4n91rMi63xkd1o1PZtsPqVlQq9bO0bSa3fDwivn9jPrLvn3/Q+7FoPWA4QsbBC2wdP+9IAF24srE6m2WnnTE1VQa6x55PaPDxt8CkpW31LjZz6GkbYTNc52rx9o4+JYDYdFx1qeNxTu4NW4bL3sylmluU+395TIDHCMMZyLs8TvDkLea78H0Yqdp1dXy4ImMUjm4iWEOabOaQQRwIXqSgpJqWzNM1y5h3WralpnETnB2eJxY0v4d1pIJ8bWXDLG4Wg1SzWt46Fk7ECPd2pLxH2L2yOIDWytwYje2WOwI5nQcdRfWWKo5c2ZNd2vwLpnue7tJLBDHG8xXaACImljQLaAXIyPIAHkF8vWrQnNyjfzKOV2XT2teLOAI6rK6e4K+DtqHvUxxU+rqd57g/B/C8WjDrdtzdehh8dOlpPWPvRpGo477HTbK2hFVML4bte2wfE+wewng4AkeBBLTqCRmvoaNeM43Tui0oJ9qJPglWkoiEiW0rJo2TMlBIQBAEAQBAEAQBAEAQBAEBi8qUQ2RHXcbD58lqrRV2YO8nZHC78b1uxGiojZ17TTNIDm/ejjOuL7zhpoM7lnlY7HKkmlv8BUmoLLE4unnpoHdm5wa9jbkuzsOOmY4XvbULxepxFWPWJXzM42pS1OE2/tA1EznAnswSIweDeduBNr/7L6jBYVUKSjx4+P2LLRWNPrUhjEWI9k0khoyFybknnqt1h6aqOpbtPiVcjUI1tYrmMmw38cvDPmeHBQ9CUzpdy90vWyZJHhsEbwHN955sDh+EZjP/AHXjdLdKeiWpxV5SV0+C7+80gr6noFbtMRVkULndlD2TnNAAtK/EGiMZXFhmANb9M/m6NB1MLOrFZpZkn/irXv58b7FyfSUUeMzsDg549/GLDU2Y/wBgmwvkLrKVaeXqpNacrfFbkMnAqFIqbWPWqZZMkMctUyyZV1tM6KRs0LsEgya61xnmY3t96M8uGoIIBW9DESw8rx2e6LRk4vQuoN7KV4AlljgqtHQyyNDr82k2xtOocNRrY3A+pw1TrYZo6r4GskpdpF7RVbXgFrmkHi0gj6K0kWi2TVmaBAEAQBAEAQBAEAQBAEAQEed60ijKbOU3/wB4xRQYGPDJ5ASZP4UY9qQfF7rRzzscJC5cXiHBdlXk9Evz3kN5I6bs8DO+EpcBC1scbTle7nuGdsbr+eWd+JXLR6Jpu8qrcpP2X7vuYSgo76s0O2rI5srTa0zmvfYAZtzy42vY68F6MMHTjKEl+1NLzMmyMyNdljJs3shUlTeynuQMhewudB1PRQ9FcHbUey4X01TFBK3si1hbJP3HPljOJ2EFotHbLmNc183WrVoYilVrQeZN3UdUovRX19bjyOiKTTSNG7m5VS5jnPtEx7ThbIX4g/LBIYxlcZ2xZg2NslPSPTGGjNRgszT1ata3GN+/jbfa4pwktzof8JPkqhU1UkchaC0RxxlrbAHAblxIcCSehtYrxH0rGlhvR8PBxT1u5Xd+PDbh4cDTLrdnTELyoyDRiQt4yKNBpW6ZBshnBJAIJaQCAcxcXF/Ihbq6VyyNzYy5ha8gk3006W+i00ehc4revd8VkRFh6xFfAefOM9D9Dbquro/GSw87X0e/1JhKz1PM9n11RSOxwSPjIOYaSAejm6HwIX1axUmrTtJd/wAnubumt1ofoL0c72GugYZLCUhwI+Jhs63S1iPFZTy37OxdX4nZKhIQBAEAQBAEAQBAEAQHwoGQ552xtfLIQ2ONrnucdAGgkk+ABWjdlYzSu7n5P353kftCrklcThJu1nBjRkxmuobr8RceKxhG7zP8RPeQKNmS64o5KstSfFGtDmbJkcSkqS4oEILCg2TJM7BEwvfYnC217DU5qlSpCnHNN2RMU5OyOz9H+xnCV4npQCwBzZJonNcHYtGlwsdL3GYt1XgdNVFKmnSqPXdJ6Wt+ePkdNGLT1R10+1IGua0zR4nnC0YwS43tbLrl4r5n0Ku4uSg7LV6GrlHmaKPaEcxe1h+0jJa+Nws9h6jlyIyKxxGEqUUpSWktU1s/zluE0yDvPtL1WmkmABc0ANDtC5xDRe3C5U9H4X0nExpPZ7+C1ZWTsji6T0h/aMfO1zYHMDTgbk2TEcTgSbubYaa65ZZ/R1OgbQcaTTknfV/ttou5lb3LjeUSyNp6ykLZWQ4peycS0SNc322nXEBoDz04HiwTpwc8PX7Llpfk09vAlcmXGwKqKdoqYmtBmazE4AYiWg91xGtrkfNZV4VKUuqm/Vb/ALXiRqtC8jcqxZKKLa0/ZyPPgR4kD80SvUsOJ57tzZwx4gMpP/uNR5jPycvpMHVzRyvh8Dqg+BZ7pV5p6qlaw/YwP+2dwLp+4R1wtcT8l6UoZaab3e3gSnd+B78sS4QBAEAQBAEAQBAEAQGEpyUorLY849N+2uwoBA02fUuIPPAyzn/M4G+DiktSNlY/NseZVokTLakGS6InDVepZ07FYxJtPGpKlxRUt7AC5PAKxVnqG4+7UlMXyzMwksAbmCWjV1wNNGrz8autioxO7D0pQvKSMN6tsSyNaygErrk45Io3WA+615Fgb38LLjo4KlCTlXt3Jv5CrUb0p/A89n3aqo45XOp3hpZm4lrcIa9khcRfvZMIt1vwXbLGYeU4JTV77c9Grd2/y4nP1c0ndEWfazmthkJikqWOa5srcfaYG3vHMcsWjQL3yJzWHocZznBJxg001plu+Md7cW7W1sTndlz/ADcsp98GvqGmY4qKSNofDhD2xu172V3HEMxnkeK8r/ZZQw7VJWqxbtK9m13a6aPTv5GnW69x0NNvNRuMcURxNLxE0NiLY2mxLdQABlkBn0XjT6MxkM1Sro7ZneSbfPZt+PxL5k9i7c3TO3TKxyOX+uS5IMhkDYuxYaUObAHNY44sJe9zQfhDicPl05LvrYqpXadR3a42XvIbb3LdrwBc5AcSqxJRxG8W0RJO6xsxttctBmSuiMLS7yyWpqoKN9UcLBZmuMjThj6DlzX1vR3R0aMPSMTtwXFmE8RKVTqaGsuL4RX1N9TshkUZiaO7mCTqSdXE81NarKrNykelCKirI9Z3arzPSwyn2nMGL8be6/8A6g5ZlizQBAEAQBAEAQBAEAQGEg0VkVZ+fvTttPHXmO/dhibHbWzpBjcR1s5nyVJK6IerPKKdawKzLaiPBbxOGqW8YyVjJ7E6lCsVZ2O5bgKqElpcA4EhrS48r2HIkKtT1WWo/qI9tLl58pKx7BFmK82u0UZW18AkY5jr4XAtOElpsRY2IzC8qpNwkpLgZyV1Y8u3h9Hr250rjIM7skLWuHLC7IHjrbzXrYX/AFBBvLiFl71drzW/xOSdBr1TZU+jeMsbhmeySwx3Ae1x42AtbiuFf6knGbzQTV9ODS95PUqxEptwY6eRk0tQSyJzX5MDPYOIXdiNhcBKn+oKmIg6VOnrJW3vvptZEqnl4ndHNfPxLM5zeOumpHMmjHa0+YlhuMYubiSMnM8i3S1tNR6+Dp0q8XTlpLg+Hg/qQknoUU+/JmwhkExElzExgaS8NNi5+fds6/MWsV6VDoublki03xLSy04uU2klu2Wu7+6E1Qe1qLNaTfCM2joP4jv+kL6HD4DD4Ht1O1Ply8Tzo1a2NdqF40+M3u//ABXD88DvIaJkTcLBZv1J5k8SqVq860s02evh8NTw8MlNWXx8Tn9uU/ePXNZG5cejar7k0J1Y8PA+GQf9zXnzQHZoAgCAIAgCAIAgCAIDE6qeBHE/O3pW2e55kqgBbt5w85A2EpijPUWY3wXJGunXlSfdb2amKn22jzCnXdEtMsYCt0cky3hluArI52T4H2VkVZ7huRsUUsILrGeQBz3DO3EMB5D6m/RfOYjHdbU02W31PQoU8i7zpu1VOv0N7mqSRc1SqQ2RJXLza0yjIkhXnyZUjSFYSIIdUGlpD7YCCCHaEHIgqaTkpJx3RVnE0W3DSPNISDCAXU8r73wXt2RB9pwvYdAMl9FUwyxUViIrtN2lFc+a8ePeMpZUuyKurdkHRMPvytvM4fBEcmDq+1vuletg+h7LNWdlyOOpi0nkorPLu283+eJ2OwdyoKYXLcTzriJcXfjcc3fhyaOAXtKvGlHJQVlz4in0bKrJVMW83KP7V9fzcuK2pjjw43tYHEMbiIbdxyDW9ei5tWetpFW2PNNv709pM6FzezfTVlMW2J+0jEoY8nqC4G3I9LrRQsrmTqXk48mX1dWMlkljbfHAWtfcWze0PbbmLHXoVlY2uZejyMurKpw9iOOKMngXvJeW+IaGn+dXatFPmOJ6GqEhAEAQBAEAQBAEAQFTvNt+GhgdPObNbo0e09x0Y0cSVeEHN2RDdtTynb9OaygdZtnysMrW30eXdoG38crrwalTqsY5Pa/uOJyyzueIRggkEEEEgg5EEcCF70HyOqZPhct0ck0SRKQQQrXMsty22fJ2jmsb7biGgdXGw+pSU1GLk9lr7DNxex+iaMYGNZwa1rf6QB+S/PliM0nLm7noLQk9qtuvLXMXSLOdYi5oe9ck53IINXWMZ7TgOmp+SyUZS2RBR1u3c8LBmdL5uPg0aroo4GpVdopvw+oasrsxpdiVNQbv7g+MYn+TBk3zPkvo8L0DlV6zsuS+pyvFwvlprM+7b2/nidVsfdCKEhxF5PvvOKTyOjB0aAvapxpUFlpRJ9Fq1v1nZfxXz/H4nRRRNaLNAA/1qkpOWrO6lShSWWCsUW8e88NG+Jkod9qfaFsLG3sXOPnoFMYOWxFStGm1ficXtCnNZ/xSOVxcYHxvhdf9l3XkYLaCwztqtace1FLS+hzVZXjUvrl1Xs4FI3daaftDWEQz9rBKyoPejeMOGXvDIEhjHWNs/NWlFx9XX89pSE1LWp2Xo1fj57e867evaQhY0RN7SqndghiZa8ryALn4QLEu4ALKlSzvXRLdne5WOn3O2D6lTNjLsczi6SaT+JK/N7vDQDo0KKk80rrbgSlZF2syQgCAIAgCAIAgCA+ONhdAfnP0p7fdWV7o7/Y05MbW8MQye/xvceDRzK6p/wDFTUFvLV+HBfMzXad+R1u7zg+ihsc2twnoQSvlsfG1Z+XwOWstWeP78RBldLh0Ja424EtF/rn5r1ej2+ojc3pa00VsLl6UWZzRIe7RWMkiRRVTo3tew2ewhzTyINwVE4RqRcJK6ejKtWP0FuztoVVNHMNXCzhyeMnD5g+Vl+dY2jLC15Unw28OBumWMm0Y2+08A8uPyCpFSlsWK6t3jYxpd7o1c8hrR5lbxw05fbUlK5Qy7yyTZQte8fejHZx+PaPtiH4br18L0DiauqhZc39Dkr47D0fXmr8t37vmT9mbs1E9nSOwtPuxZfOV4u4fhaD1XtU+hcNR1rSzPlw/PEwji8RX/Qp2X8pfT+zsNlbtQwC9gOZGpt9557zvMrtVSMFlpRSRtHo+U3mxE3Lu2X57C5pCwtBjwlh0LLEHzGqzk23qehThCMbQSS7iJX7cghkZFI8CR5FhY8TYEnQC+SKDauhKrGLSb3KCeokrKiro3PwRtYMBjuDe7c3G/eGdiNLK9lGKkZNupOVN7WOHqC+WopaGsBxxPfAXXzcyQWYQeNjax4iy14OUTm1co058Pgzptw92aimdVioALZOzjacQJeIw8YrcG2cBnmsqk07WOmhTlBvMX27DrxYHZuiJjN+IHsn+khXxHrKa/cr+fH33K4TSDpP9ry+W6/8AVonu2BAZBM1gjnaCBLEA14DtRpYjxBWfWytleqNPR4p3h2fD6be43/bM+7K3/lv/ADa4/wBKr2X3E3qR3V/DR+x6e8M2pHezyY3HK0ow3PIO9l3kSjg7XJVaDdr2fJ6f35E5VNQgCAIAgCAIAgMJhdp8EB+fd7d05PWJKqnHbUkz3PxRXc6JxPfjkaMxZ2Lw0NiFeo23d93uVisUktCRu9KREQ02LTw5H/yCvLxsLtMyqLUqd79l+tNvZombpJaxI+64jh/ZcuHq9RLu5GMJZH3HnkjXRuLHizhqCvdp1IyWZbG7Skro3RYn5MaXEcGAuP0WubQoqepPp9j1LtInD8Yw/R2avBTn6ib8FcpUyQV5tLxdjqt16GsgdYOHZv8AaixEhx4EAaO62VcV0FUxcbzjla2k7afY45dI4anonmfJK/0O4pd3K2bW8TTxDWx/WS5Pk1c9PoHo+h+tUcnyX2Kek4yr+jSsucvpp8y82b6PomkPmdjeOOcjhfk+S+HyC7oVsNh1bD0ku9/nzIfRmJr/APU1nblHRfnkdXRbLhi9hgv953ed8zp5WWNXFVanrP5Hbh+jMLQ1hBX5vV+/byLAk2NtbLnO8oN2a59VQOdKcUju3Y4gAfesLDoQFpNKMtDnoyc6fa31KjZcE8+yojTyPZLGZDhYcOPDI7u31va1uC0k0qjuY04ylQWV2f3KCprRtKop2P7kzmPiflkHsD3NdbkTa44ZhXSyJtGUn10oqW+qZc+j6CpFbO6oY8FsfZOe4GznNcwCzveOEXuPzWdRxyqxth1PrHm5WO1qdkwPlbO+NhmjBDZHDNo1vyv11GfNZJvZHW4xvmfA4zfL0ixU4LKch8hyx6tH4B7566eK9Cngo049ZiXZcI8X9PzY4J411Hkw+r4vgvr+bmj0bbbM1nPPfeXxvvxc3vsd5sc4fyLOq41acnFWyu6Xc9Pjb2k01KlWjmd8ys3/AJR1XtTfsPSFwnoEd8uI5af3QCZzGscZLdmAS64uLcbhXgpOSUdzOtKEYN1PV4nn1XvfF2wg2Y2V85IBZAS6IC9iXszZE3m7ukWXU8kdKru+75v+zggqs2nQTjH/AC2a7o8F5xPSIr2GK2Kwvh0vxtfguI9MyQBAEAQBAEAQHiXpJ2XLQ7Q9YppZYGVV3kwuIb2rRZ4c32XXBDs75l3JaRqNKz1RFiLQbYr5DZ09PKTxqKaPF4Et1V08PL9SHv8AqVlGT2LSKhrZNW7O/wCS79FfqujuNN+4xdOp3G9m6VQ92J0lIw6XipI8XzLQfqtYVMDTVo0vfb4EdVW4SS8EWlNuNf8Aa1UrujA2NvyzV/T4R/TpRXjqZvByn69SXloTIN36SIYnMBA1dO8kDxzDfoqz6UxMtFK3gisejMNHVxv4ssK7aMNFC6V2GKJv8NrWlxOjQG2xOK5JVKlV9pt+LOuMKdFdlJeCJ7KxnZiUuaIi0PxuIDcJF8RJyAssrGl1a5SbU37pIMNnmYkYv8sA8BtyMTnXAAuDxV1TkzKdeESy2dtplbTvfRyWks5oL25xvt3cbT1t0KhxyvUspqcbwZM3cgnjha2qkbJOCSXt0sTcDQXte2g0CSab0JpqSjaTuym9GzrR1UZ/d1czfKzf0KvV4PuMcNtJcmzZ6MH/AOVkZ/CqJo/lhP5pV3v3DDeq1ybLX/C9P6161gPba5OIbisRjwjV1iq53bKadTDPn4mreDe6mpA7G8Oe3VrSO7+N2jfPPouqhgatVZn2Y83sc2I6QpUnlXalyWrPFd8fSlLVExwm0fIXDP1kPjl0XR6RQw2lBZpfyfyX55nP6PXxOtd5Y/xXzf55HK0cbnuxPJc46krgnOVSWabuzujCMI5YKyO93TnMJJHwvH4oziHzbjHmt8LbrMr2l2fb97HPiL5My3j2l5b+1XR7U+qD42uabteA4HoRf81xyi4txe6O+MlJKS2ZhFI3EG3GIgkNuLkDUgcswmV2vwGZXtfUnAKCSkfst1M50tI1tnnFLT5NDza2ON3uvsND3T01XQpxq6VNH/L6/XfxOXq5Utae38f/AJ5eG3gWGzNpRztLoybg4XMcML43cWvac2lZVKcqbtL88OZvCpGavEmKhcIAgCAIAgCA53f3YPrtHJG0fbN+0i/9xlyB5i7f5kB4nser0Oh5Hh0KA9D2VU3AI4oC7czGxzCXAOaW3YS1wuLXa4Zg8iEBwO6e+FVTCSgfBNWV8EkujwC6IEESOe6594WGZsQpsRckbx7QO2NnPNIyz2SAywyOLZIzGC4tFsnG9rA8+BCtHsvUpO8o6DYUU+19mObJUMBxgDAwXHZjJkl+ZwOxDPPyU3UZFLOpCzZu9ErGSU9RDKZDID2UsUjiWhli0BrT7PvtPgpqb3RFBXi0yLuHtaHZk9VSVbgw4xaVwNnBoIAdbQFpDhw7xVppySaM6MlTk4SLL0agOrq2WmB9RNw02LWl2MFoaDyGPLgCOaip6qvuMP68nHY7SnoqoVrpXTg0ZZhbBbMEgXNwBxGpJyJGSzustranQozz3vpyPu7ux3U0lXI57cE8xlaBcYAb3xE8dPkpbzWSIhDI5Nvd3Ijt4KKjD207cb3vdI4Q5hz3auc85fK9l2LBVMvWVmoRXGTt+edjgqdJUKTy0+0+S+v9nNbR3pqKnE3F2UYOEsjuCcgc3anXhkvNxPTmBwemHj1kv5PSPs3f5ZnLOWKxHrvJHkt/N/ngeGVklRVz9kXF5xljWgWbk618I0HM52C3xGPnVp9bWelr24I9PD4ajh43grd/H2kuLZuCRzL4sLnNuNDhJF/osqUs8FK1rpM2zXVzpdmUWi2SM2z0Hdfd/tY5Xkey0hnWS1x/r4kk7E01d3ZZbp7wMbRuMrv/AExLOpBJLAOZNyB4LrxFGVarGUP3q/n+736mVCoqVJxl+x28uHu0KHaXr8gZtBotDiPdb7bWD2XtNsmA3GIa5k3aVMsRGm+qp6xW/wDk+Lfy5FY4Z1P+SppJ7f48kvnzO73Z3oE2GObuzH2XaNktqB91/NvmLjTnq0Vl6yntxXFePdyft1N6dWSeSpvz4P79x0y5joKnauxu0d2sL+xqmiwkaLhw+5K394z6jgQtqdayyTV4/DvT4fB8TOVO7zR0f5ua9kbexyGnqG9jWtbiMd7skZe3awu99l+GThxHNUo5Vni7x5/J8n+ImMr6PRl0sS4QBAEAQBAYkoDw30g7I9Tr3OaLQVN5Wcg8n7Vn9Xe/n6JYEnd+tsQDof7oDtqOS4QHL7w0clNtOlroI3vbL/lqhsTS8hp9mQgDTmfgHNSiCTRbDnptsSyQxOdQ1bA97mlobHLne4JvqCch+86Kb3RFrMj7J3braOrkNI6D1GaRsjmyl4cwXu5rQBkbEgHkBopbTWpVRaehZ1G4sbqp1THUTwmRwe9kBDQ5wIcc7aEi5BBzJTPpYjqlmujHeXdyV20KesgEeEd2ftXBrS0ZZ31uxzh/KFaDuspWpDtqa8y9qt6KSAW7Rpt7sIxf27o+a6aXR2Iqa5bLm9PuY1ekMPT0zXfJa/YqKnfeR4/y8Qa06PlN7jmGjL6lYV63R2D0r1c0l+2Gr8L7e2xyTx9eppShbvl9P7KOtq5Zv20rn/DezR/KMl5Ff/VTh2cFSUP8nrL6L3nNLDzq615uXdsiOBa9gAOn5r5rE4yvipZq03J9/DwWy8jphThBWirHLbx7zmNzoqcfajJ0hGTTb3R7zrWz08V6WA6L61KpV9Xguf0R106V9ZGW79P6nRmUtHbyk4Cc3EEd0npa7rfqtsRB4zGKkn2I78tN/oWn2524IjbOoNF9CkXbOt2LsovcGgZn6dSr7Ge7sen7NjbExrG6N+vMrJ6nTFWVjhG7nul2lK03FIC2V1rgODrlrB1zLb8A13RdkcW40OrW+uvc915mLw6lVzv2d/M9RjaAA0ABoFgAMgNLW5WXCdJzu0d24xezfsHagZGI6hzSMw2+dxm3w9nSnVlCWaJScFJWZH2dvN6tOKSrlY+9hFUBzTe+QjqAD9nJwDtHdDkt50o1I56XnHl3rmveisZOLyy8n9e86TbO046WCSeZ2GKNpcT/AGA5kmwA5lc0IOclFbs0bsrnM7gbPklMm0qoWqaoDs2H9xTjNkY5E5OPlxuujETSSpQ2XvfFlYL9z3OzXKXCAIAgCA+FAYuQFPvDsaGsiMU7MTDmCDZzHDRzHDNruqtFtEM80rtx6ymN6aSOoi4NmPYzDpiALHeNgtF1ct9PeRdm2l27UwC09BU5cYuzlHzDleOHjLaa87oq6lldolN9IEbdaWtHjE0f/tbLAN/9yPt+xn6RHkzI+k1g0pZ/5y1n6qfQYL1qsfiVeJ5RZU13pOfcllOxn43Ok/sGq3o+Ej61RvwX9lOurv1YJeLOf2h6TKs+ycPRjWsHzNynW4OHq03Lxf58CrhiZ7zS8EcrtLemrl9p/m4ueR/UbfRS+kqkValGMfBfnwK+gU5a1JOXiyjqpZpPbe53QnL5aLjq4irV9eTZ1U6FKn6kUjvvR1VuMDo3uuY3d0HUMcOHMYsXh8l8n0zQy1VNLde/+jHER7Vzqy5eMYEDa9f2LL2BecmtJ15nwC7cFg5Ympl2XFl4QzM48UrpHue72nEuNtM+XRfY0qUacFCOyOrZWRew0z34cRJDQGtB0AHADyCmnQhTbcVa7u+8pdIvdn7O6LaxRu51uyYQwZanU/kqSdzWEbF9TvVTVE+JygklMKEm5qgk83309HTC51RSsALrmWFoydf2nMHPm3jqM9bwm4u63KtXKrYGw6yufBBUvL9lU7u1OO+KRzbBkD3e+0ZnwuDnhXT18UnKKtJ6d3iuRXK3o9j18BcZofUAQBAEAQHwoDByAjyqSCBUBSVKetClFWc/VtacnZdf1WiZhKNtiprdk3zGnRTYqpFHVbI6Kti6kVU+yOiixfMQ37J6KLE5jX/wnolicxM2XSmGRrwDlqBlcHULnxWHVek6b4lZdpWL921JD7DGgfFdx/JebS6Dpr15N+Gn1MlTREFC57sTyXOPE/6yHRexSowpRywVkXulsWVJsvotbFXItW07Ihd5tyHE+AUlL3JFNLiOlhy/VVbNYqxe0aqaIuKYKpZFjCoLEuNCTc1QSZhAALafRAfUAQBAEAQBAEBiQgNMjUIIc8akgqquFSVZQbQpbqyKNFDK+SI9zNvFrs2n9PJXTMpRPjNsQuylBjdzPeZ8xp5hWM9USRs9kgxMc1zebCHD5hLDMR5NjdFFi2Y0nY/RRYZjJux+imwzEiLZHRLEZj5UywQftZGNd92+J/8ASM1NiMxXTbxF2VPHYffkAv5N/X5IErikp3POJ5LnHUuzKq2aJHR0NKqmiRe0kKqXRawRqCxPiYoJJLAoJNoCEmSAIAgCAIAgCAIAgPhQGLmoDRJGpIIc0CEWK2po7qSrRTVmzL8Fa5VooK7Yl+Cm5RxKGo3fLTiYXNdzYS0/MK2YzcDXjrWezPJbk8Nf9XAlTcrkMjtevHvsPjG1TcjKzB+069370N/DGz8wUuMpokpqqX9pPK4csRaPk2wUXJyG+i3cA4KMxZQL6j2NbgouXUS8pNm24Kty6Rb01HZRcskWcFOoLWJ0USgkksYoJNoCEmQQH1AEAQBAEAQBAEAQBAEBiWoDW6NAR5IFJFiLLSIRYhzbPvwU3K2IMuyhyU3IykSTYw5JcjKaXbDHJTcZT4NhjklyMptZsYckuTlJMWyhyUXJykyLZ3RRcmxLio0JsS46ZQTYkMiQk3NYoJNgCA+2QH1AEAQBAEAQBAEAQBAEAQBAfLID4WoDExoDB0KEGt1OpFjA0qXFjA0gQiw9UCXFj6KVBYyFMlybGwQILGYiUAzDEJMg1AfbID6gCAIAgCAIAgCAIAgCAIAgCAIAgCAIAgPlkAsgGFAfMKA+4UAsgFkB9QBAEAQBAEAQBAEAQBAEAQBAEAQBAEAQBAEAQBAEAQBAEAQBAEAQBAEAQBAEAQBAEAQBAEB//9k="/>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5" descr="data:image/jpeg;base64,/9j/4AAQSkZJRgABAQAAAQABAAD/2wCEAAkGBxQSEBUUDxQQFRQUFRQUFBUVFBYUFBUVFRUWFhQWFxQYHCggGBomGxQZITEhJSkrLi4uFyAzODMsNygtLisBCgoKDg0OFw8QFCwcHB0rLCwsLCwsLCwsLCwsLCwsLCwsLCwuLCwtLCwsLCssLDcsKysrLCwsLCwsKywsLCssLP/AABEIANsA5gMBIgACEQEDEQH/xAAcAAABBQEBAQAAAAAAAAAAAAAAAQIDBAYFBwj/xABEEAACAQIDBQUEBwYFAgcAAAABAgADEQQSIQUxQVFxBhMiYYEHMlKRFDNCkqGxwSNygtHw8RVDYnPSJLI0U2OToqOz/8QAGAEBAQEBAQAAAAAAAAAAAAAAAAECAwT/xAAfEQEBAQEAAwEAAwEAAAAAAAAAARECAxIxITJBUQT/2gAMAwEAAhEDEQA/ANyEjwkmCRwSdXDEISPCSXLHBYXEISOCSYJFyyGIckXJJssXLC4hyRckmyxcsCDJDJJ8sXJAgyQySfJDJAgyQySfJDLAgyRMknywyQIMkaVlgrEywK5SJklnJGlYMVykaUlnLEKQmKpSNKS0VjSkpisqeIfvL+Ym1mRy6jqPzE10x03wiw9XMDcWszL90kA/KEjwB8Lf7lTn8Z5wmW3ACR4WSBY4LNuSLJHBJIFjgsKiyxcslyxcsCLLFyyXLDLAjyxcklVY7+r+l93KFQZYZZKVhlgRZYuWSZYZYEeWJlkuWGWBFlhlkuWJlgRZYZZLliZYRFliZZNljgNPn/aBWKRMsskaf15fzkeWBAVjSksZYhWBWZfzH5zTzOuuny/OdxK4LlNLgA7+B8pmtco9nrZT5u7bwfeYtw6wibOPhbW9qlS+t7eMn03/AIwkac4LHZY8LHBZphHlihZJli2gMyxcsfaLaBHli5Y+0W0Bloto60W0KjtFtINpbRo4dO8xNWlST4qjBB0F958hMPtb2u4KnpQWtXOtmsKNMkf6qlm+SmBv7QtPFsT7aK7kijRwdP8AfepV/LJecyv7YceCbnC8rDDuNf4qkD3siGWeD4b21Y0Hxpg3H+1UT0uKmnymi2Z7alP/AIjCOObUKoqH7jhSPnA9XtEyzgbB7c4HGELQrqKh/wAqqDSqE8gr2zfw3mjtAjtEyyS0LQI8sS0ltEtCIiImWS2haBCViFZKViZYFequn9c51UU96x4ZVtod/XcZzqy+Eyf/AAv9qz5h4g493XxADffW1pz8nXUz1mrFnAoQpzaHO59CxI/OEj2ZgO5DC4OY30XKBoBuueUI4tvMvUytIrRbR1otp0ZNtFtHWhaA20W0daLaA20LR1pX2jjqeHpPWruqU6YzOx3AfqeAA1JMB9aoqKWcqqqCzMxCqoG8knQCeWdq/aqSxpbJUNwOJqDwDzpUz737zaeRGswPtF9oVXaLmmmanhQbpS+1UsdKla2/mF3DzOs4uxdnVzrmKIwLA6HUgAG3Kxvy0gLt/adRqmavUevXI1eo2bKDwA3D90WA5ThVXZzdiSfOaPbuwAiK9FajEsc/vOdRe/TTf5yns3YzOneMD3eYAhPFU1JAOQAkC4tr6TUjFrkrS4nd+cu4DZ1WqT3KklQL2IFgdB6TRbE2YocMyFhewur7rixUEC50Go4Mek6uA7TIjMtenVBNRiTYXVdAnh0OigeenG8uMXrPtYjGYE0/BUpsrj7VzY9Bax9DDAVAl8yhgbA8+l57N/htLEUz7lRDcXFmF/0InnO39grRxPdK1l8JuwICZuZ+1pY387cIzUvWfrmui1QcgDW+xucdQdD1vNH2Z9oONwJCZjXojfQrsc6j/wBOrqV/+Q8pmcRhu6qkI4YobLUQ6MOv949KVUsrEBwbE5TcrfQ3Qag8xaS8t8+TX0f2R7X4baNMthmIdfrKL6VU6jiv+oXHrpO/afKz95h6i18M706lM5kdPe/DeDyNwRvnuPs09oSbSTuq2Wni0F2QaLVUb6lMH8V4dN2HRuLRLR9oWgMtEtH2haUR2iWkloloEFceEzqzmYgeE9J05KsEIQkVTtFtFtFtKybaLaLaLCktC0daFoDZ86+1ntwcbW7qi3/S0m8AG6s40NVua7wo5a8dPSvbJ2m+jYUYekbVcSCGI3rRGj/ePh6ZuU+c8U92gCkXuwJHGxsen9Wmz7K7QbEM6soGUAi3K5v+n4zEoZvfZ3gcq1KjX8QUDna7X68D6+Wu5HO1qEwrBCVyg8M17dbXFxJaexrFjRK0y48Q7sMM1gAbXBtYbr8B53trRDizgEHgRcfIzr4SjuvNMMyuwhhVpuruTTV1KqgdqiWzDwtc+FlU+QFuUi2ZgEx+GJxIQVqYUhqbUlqsuoOZToFFwADlvbhOH2gwmKXEs+KDalgjgeDICbBOQ42OvHzm/wCxuyqOJwIVkC1EZ17wKFYMbspDD3vC4HpblNWZNcp17dZjOdj9oDDFkdT3TtfMB4lNrXI+0LAdOHKQ9ssAj4g1KTiorgbjfKQLEWtoNx9TN1iuxQUKaF28IDgnUkAXYX577SriNiKgIKrpoSwJ1tcgAbrc42brN56k9a8jxWBtwlMVmpgheO48Qw0DA8CLkdCRN9t7ZYXVRa9wRe4BFjoeRBBmPx2HsZrNc5bzXPwuNLWpupOYnxA63Yk7uWvOcmm1bD4kPRZlrUmzq6nUEbiL+R3HTfOkKjUnDpvHPUEHeD5S4oOLqXw1Ko7BSHCoWNyRYeEHkfnOXfL1+LvXv/s87XJtLCCp4Vr07JiEG5Xt7yj4G3j1HCae0+dOwH0rZ201YoVQkUsRTdgt0axuB8S3DD5XFzPdsNtvPVVAlgxIuW13EjS3lznN3dSAi5YtoDLQtH2iWgQYkeA9JbpVw24+h3nzEqY36trWvY2vu9Y/ZmGyoC3vtdm4WLEm2XcN859W+0kF2EITaq9otosWVDbQtHQgJFizjdssf3GAxFQGzCmyqeTv4EPzYQPnv2i7a+l46tVBumbJT5d2nhW3XVv4jMIx8U7e0pxV0Nzu5c+n84T+l/DYcLZ6u7QqN4bcbHlcXt5jXz9C7E03NHM2iszFFtuXRRry8J+c86ojOyKzeEkKDyBIB+Qt8h5T2PB0wqgKNALAdBoJ0jlXWwtOdOhROZSCQBe44EEaeoI/EylhBOthxCLdB0LGmWTMVuUzDNlOl8u+2u+W9gbNGHorSDFgpbKSNcpYsB52BtfymWx+GppXDU0Wmwp1WFVKaFjVchRrYsTYk2G/dfhO3sSpi6iremwFtXq2psx55LXC8tL6C8la5+/Ggesy6hfDe19SfM24CczbOJpWPvZuO7XSx6GcHbnaOpTxD0mOXIAABxDAHODxvuB5EjfeaXs5kaiHCrmufFbX5x8/Wf52z/GE2rgata2VMqs6orP4EzOQqDM2++g0iUPZazm+KxAUfDRW5++//Gaf2mgnZlYi9waLXG8WrJreTdidvfTMIrsR3tP9nW/eA0bow163HCS+SrPBzPv68q2t2aTCYupSdc6+F6LPrem17XG4kFSDpwvxnrGxgPo1EqAAaVM2AAFygvoJzfaNsc1sIalMXqUL1Bbeyf5i+egzDzW3GWOxlfvNn4dhrenb7pK/pM26688zmZGV9o2zylSniKY979nU/eALIfkCPRZp8E4FSmw4sh9CRf8AAyftHgRXw70ibZwQD8LW8J9DYzl7OzjD0u8BFQU0zDk4UZhfqJGm/tEig31HHWLKhtolo6ECDFDwN0lyVMX7jdJbkUQhCBFFiwgJFhCATE+16tl2dl/8ytTU+gZ/zQTbzBe2Jf8AoqX++P8A86ksS/Hz/tFef95wah8U0e013zi0sBUqt+yR2sbEgaA8i24boSDC1SpBHAgjqDcGeu7H2mtSkj3F2VWI5E6HTqD8pjfZ52NXHY58NialSj3dI1SEClmAZFsGNwPfBvYz3rZXYrB4aiyYeiMxptTzuTUqWIb7TbtWO62+a9mfRndnYHE1vqqTBfjfwL111PoDOltHDVMEqPVKujHK5UEBG+zv3g6i+mtucX2V9qzjcIErNfEUVVXJ31Et4KnXgfMeYmvx2EStSenVF0dSrDrxHIjf6Se1X0jOdl8ar4k5eNI29GX+c1l55F2RethNu/QqwGU06vdvrdwFzKd9ty/pwM9aJkq8sP7VdhNVw/0mgD32HBLAC5qUd7i3Erqw8sw4yz7MMd32ADDg9v8A66Z/Wa0mcPs3sJcH3yUrCi9TvKaj7AZQGQDkCNPKw4Rq5+6re0Vb7KxflRZvukN+k8p9mnaL6PiFZj+ze1OtyA+y/wDCTfoWnrvbaln2bjFHHC1/n3TWnzZsHGhHGY6NYH13GWTYz1csfVbTmbH2UmFoijS9xWqso+EVKr1Mg8lz2HkBOZ2E2v32H7pzepRAXzNP7B87e6eg5zQVWsJltwKu1A2Lq4Y6NTSnVXzR7qfkyn7wjqgmF7c41sLtjD1xexoKGHxKKlQOPkw9bTbviUshzLapl7vX3y1soUfaJuLAQNZs5r0aZ/0LfrYAyxKuyqZWioYEHXQ77FiR+BEtwGwiwgQYseBuhlqVsX9W3QyzAIQhAZFhCAQhEO+AsxHtNqJWwhSmys9OoKhA1sFDK1yNAQG3b5t8gtY633+cwe0MB3FU0/s7080O4dRu9L8YHnXZHYlCvXdcSoqZVDKpJC77NcD3t6756LW2VTegaIVUS3hCqAEI90hRMXhsN9E2rTA+rrioqHl4c2X0ZR6ET0CkYHn3ZBDh9tUxUGVstag3KxQuvUXRSDyaezI0wO39is+Iw2JoC9SlVpCoB9qiXAZuqgk9L8gJsqL24/nb0MDwTB7QfZ+1Gel/l161Nl3BkWoysp9B8wJ9BbOxyV6SVaRujqGB4+YPIg6EcxPnX2rIaWOrMl1Pf5v/AHEDm/qZofZH2+K1xhMTkWnWsKTagLW3AG50D6D94DnLn4zuV61tPYaVcVhsTuq4Znsfjp1KboyHoXzDoec61428S8jTPdl+0oxNfF4d7CthMRUQgaZqJcmi4HktlPmL8ZoCZ889oNrVcD2mr16IJtVXOo3PTqU6ZZT89PMCe8LtWkaK1jURabAEM7BRrwN+PC3OAbXp58PWX4qVRfmhH6z5KwzADTlr5T37tL7WMFh7pTFXEOQdEXInrUe2h5qG/n880Zrn6x3+x6h2E7UrRyVKjoppnJUDMFzoep10/FZsO0HtcwFG4pNUxDDhTWyervb8AZ4EzSBd8dQ5txru1vbSrtCsj92lHu1Koqks1mNyWY7zpoABLfsyotX23g87O+V2a7EtYU6buN+4XAmVw9Geq+wPZBbG1cSR4KNI01POpVYbuio33pGnvEIXiyKSEWJAhxn1bdDLEr4z6tuhliAQhCAkIQMBCYl4l5G7wHs85W3cJ3tPT301Xz+JfUD5gS29WVqleE1isfgRWVODU6iVabcmQg26EXU+TTqVahVGKC7BWKg8SASB84uNp5ahI3Nr0P2h+vqeUWkYU/YO1KeJopWpG6VFuOYvoQfMG4PSdZW58uflwnlHY3aX0PGVMLUNqL1WVL7kqBsq9AwAHXL5z0XGbRpUEz4ipTpL8TsEH474Hlftpw37aow+1To1Pkcl/kk8soOdLXvwtvv5T0b2n9sMLiWC4Rmqk0zSZgpVR4iQQWF2947hbznmmbLp8zz6eUsuM9TX0j7Pu3dPE4DPi6tJKuHtTrs7KgbTwVLm3vAH+IN5Spt32xYGjcUO9xLi/uDJTuOdR+HmoM+fa2UHwsGHA2IPTUf1adbsrsxcRXs/uJ4mFxdtdFHXW/kD5S4m1qsT3m0Ma2MNMJ35puEBLAZaaIviIF/cBvzM2vdL3YVgCQOP2eOnrKdBlRbKANABbcANLW6QNabkYt1Cdj0beJEYb7MoIv0Mo9ptlrXw5p01QOCO7JsAtiL62uBa40nRNaRVHhGBbsTVuuapSAI8VsxK9BbX8JSx2wjhyoLBs2a1hbdbePWegVXvMntBzUqkncPCvQcfWZsblcsU7CfRfsi2M2G2XS7wWetmrsNxCub0wfPJbTmTPI+wnZf6fjERh+xp2qV/NAdE/jIt0zcp9Ipu0ma1CCOhCRoQhCBDjPq26GTyDGfVt0MngEIQgEYTHmRtAjdpWqPJ6kqVTCIKtSUa9aTVzObiGlZqDF1bj8R1nC7Q9pjhaYZKD1SdPeVVU8Mx1P4S9iqk4uNqXBB1EuJ7Y852zisRi6zVGUUwxvlS9uG9jqd3lIsfgnqnNWZ3fizsWb5trNsKaMbAANwHPpKuKwP9/wBJcT3ef1Nm5d3qf0lSphNLW6eU2mIwHlKFXAeUmLOmRbCmW9lYhsPWSoAGKk3B5EEEDzsTrO0+At1/KQnAeUmNa3GztoLWph0vlbgd4I3g+YlgtMPglqUjekxW+8bweoOhmy2MzVKQaoBe5GgsLDcbc5vWLEpaMsZd+jytjmyLp7x3fzhFDHVgim1s3AcepnGwuBao606alnc2VeZ8zwA3k+UvLhyzaXZj+PmTym57KbKWh4tGqMLM3IfCvIfn8gJVjVdjNipgsOKakF2Oaq9rZ3tw5KBoByHMmamk84mCadehM10i2IsRYsiiJFhAgxn1bdDJ5DjPq26GTQGLUuSOVvxF4RlL336j/tEIE0aRHQgV3WVaqy+yyF6cDkV6c5mJpzQVaMo18NKzYymLpTh42kZtMTg5yMXgJpixgsehG75yvQ26U8NcFl+Ie8Oo+1+fWajH7O5/3mcxexy5N9NDwmtYsdHD93XXNRdXHlvHkw3j1kVXZ9uGszWL2QaWtMsKmhzqSpXyuOHy/QPodosXS0qBaoHxLr95bfjeGdx132d5SI7O8oyl2xT/ADKDD91r/gQJZHavDcVqjysv/KMX2MXZ3lrwmnweC7ukoOlhc9TqdepmaHa+gpBVKjEa62H5GNr9pcRiB+ww7Ec7Ej9LmMPZ3sTigAQnzNrTO4naKFrKe8Y8RqPvfoJzamBxWINqxcDim4eqiaHY/ZkrbSF/an2PQJNzvM22y8OdJDsjZNrXE1WC2faZtb5h2CozrUUiUaFpYAmHSFEI0tFEKWEIQIcZ9W3QyaQ4z6tuhke1MQ1OkzpYsLWuCRqQNw1O/cN8CSj779V/7R/OEbhGvc6a5TpuN1G6ECxCEIDTEtHxLQGNTkL0JahA5lXCSliMD5TvkSNqQMJjIV9k5t4lR9iW3DXpNv8ARxA4US6nq83rdmweEo1uygPCepnBCN+gDlLqejyRuxo+EfKMHYlfhnrv+HjlHDALyj2T0jymj2IX4R8poU7MKD7q2FgoN8oUDgBxJ4zcLg1ki0AI1ZxGTTs8umm7TXU20IBPG2s6OG2KBwneCCOtJrWOfT2eBLdJLaSWJaRSxCYGAEAAiwhAIQhAhxn1bdDOPi3XLi/tC6AhbZibAZdbg66WtzFjOxjPq26GcPauYpihmNh3VhctvN2ABOh5Wtw38Q6+AGh33sl7/uD8YQ2fuN99k6+4u+EC3CNvFgLCJCAsIQgEIQgEIQgEIQgEIQgEIQgEIQgEIQgEIQgEIRICwiQgRYz6tuhnE2kPBiwLD6si1gQSAbknTfrru3zr7RfLSc8lJ+QmfrY2m6velVKscx1S11YtuI8WrefDlOPk8/j8dzq4mu/s8GxvyTl8C33Qjdj4hKlINTuBuIJuQVAXU9APnCdOep1J1LsqrAaLeQgx4M2iS8W8jEWFPvFvGRZA6EbFgLCJCAsIkICwiQgLCJCAsIkICwiQgLC8bCAt4XjYkodeJeNMaTCINqn9hU/cb8pnKOJAUZhUBXSwXRhe9r8j+FzvuRNJij4G6S9PJ5/+a+TqdTrPzPmpmuH2TwpSiWa4ztcLyA0vbz/QQnchOvh8U8XjnE/pZMf/2Q=="/>
          <p:cNvSpPr>
            <a:spLocks noChangeAspect="1" noChangeArrowheads="1"/>
          </p:cNvSpPr>
          <p:nvPr/>
        </p:nvSpPr>
        <p:spPr bwMode="auto">
          <a:xfrm>
            <a:off x="2159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1505363" y="2091839"/>
            <a:ext cx="6442270" cy="3416320"/>
          </a:xfrm>
          <a:prstGeom prst="rect">
            <a:avLst/>
          </a:prstGeom>
        </p:spPr>
        <p:txBody>
          <a:bodyPr wrap="square">
            <a:spAutoFit/>
          </a:bodyPr>
          <a:lstStyle/>
          <a:p>
            <a:r>
              <a:rPr lang="en-US" sz="2400" dirty="0" smtClean="0"/>
              <a:t>Your court will advise you regarding changes affecting:</a:t>
            </a:r>
          </a:p>
          <a:p>
            <a:pPr marL="742950" lvl="1" indent="-285750">
              <a:buFont typeface="Arial" panose="020B0604020202020204" pitchFamily="34" charset="0"/>
              <a:buChar char="•"/>
            </a:pPr>
            <a:r>
              <a:rPr lang="en-US" sz="2400" dirty="0" smtClean="0"/>
              <a:t>Local rules to comply with new FRBP requirements</a:t>
            </a:r>
            <a:endParaRPr lang="en-US" sz="2400" dirty="0"/>
          </a:p>
          <a:p>
            <a:pPr marL="742950" lvl="1" indent="-285750">
              <a:buFont typeface="Arial" panose="020B0604020202020204" pitchFamily="34" charset="0"/>
              <a:buChar char="•"/>
            </a:pPr>
            <a:r>
              <a:rPr lang="en-US" sz="2400" dirty="0"/>
              <a:t>Court filing </a:t>
            </a:r>
            <a:r>
              <a:rPr lang="en-US" sz="2400" dirty="0" smtClean="0"/>
              <a:t>procedures</a:t>
            </a:r>
          </a:p>
          <a:p>
            <a:pPr marL="742950" lvl="1" indent="-285750">
              <a:buFont typeface="Arial" panose="020B0604020202020204" pitchFamily="34" charset="0"/>
              <a:buChar char="•"/>
            </a:pPr>
            <a:r>
              <a:rPr lang="en-US" sz="2400" dirty="0" smtClean="0"/>
              <a:t>Contacting petition preparer software vendors prior to December 1</a:t>
            </a:r>
            <a:endParaRPr lang="en-US" sz="2400" dirty="0"/>
          </a:p>
          <a:p>
            <a:pPr marL="742950" lvl="1" indent="-285750">
              <a:buFont typeface="Arial" panose="020B0604020202020204" pitchFamily="34" charset="0"/>
              <a:buChar char="•"/>
            </a:pPr>
            <a:r>
              <a:rPr lang="en-US" sz="2400" dirty="0" smtClean="0"/>
              <a:t>New and modified docketing events </a:t>
            </a:r>
          </a:p>
          <a:p>
            <a:pPr marL="742950" lvl="1" indent="-285750">
              <a:buFont typeface="Arial" panose="020B0604020202020204" pitchFamily="34" charset="0"/>
              <a:buChar char="•"/>
            </a:pPr>
            <a:r>
              <a:rPr lang="en-US" sz="2400" dirty="0" smtClean="0"/>
              <a:t>New and modified noticing forms</a:t>
            </a:r>
            <a:endParaRPr lang="en-US" sz="2400" dirty="0"/>
          </a:p>
        </p:txBody>
      </p:sp>
    </p:spTree>
    <p:extLst>
      <p:ext uri="{BB962C8B-B14F-4D97-AF65-F5344CB8AC3E}">
        <p14:creationId xmlns:p14="http://schemas.microsoft.com/office/powerpoint/2010/main" val="1306234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3"/>
          </p:nvPr>
        </p:nvSpPr>
        <p:spPr>
          <a:xfrm>
            <a:off x="0" y="663634"/>
            <a:ext cx="9249102" cy="2078979"/>
          </a:xfrm>
        </p:spPr>
        <p:txBody>
          <a:bodyPr>
            <a:normAutofit/>
          </a:bodyPr>
          <a:lstStyle/>
          <a:p>
            <a:r>
              <a:rPr lang="en-US" sz="2800" dirty="0" smtClean="0"/>
              <a:t>Resources</a:t>
            </a:r>
          </a:p>
          <a:p>
            <a:r>
              <a:rPr lang="en-US" sz="2000" dirty="0" smtClean="0"/>
              <a:t>Pending changes for 2015 Bankruptcy Forms on US Courts Web Site</a:t>
            </a:r>
          </a:p>
          <a:p>
            <a:endParaRPr lang="en-US" sz="1600" dirty="0" smtClean="0"/>
          </a:p>
          <a:p>
            <a:r>
              <a:rPr lang="en-US" sz="1600" dirty="0">
                <a:hlinkClick r:id="rId3"/>
              </a:rPr>
              <a:t>http://www.uscourts.gov/rules-policies/pending-rules-amendments/pending-changes-bankruptcy-forms</a:t>
            </a:r>
            <a:endParaRPr lang="en-US" sz="1600" dirty="0"/>
          </a:p>
          <a:p>
            <a:endParaRPr lang="en-US" sz="1600" dirty="0"/>
          </a:p>
          <a:p>
            <a:endParaRPr lang="en-US" sz="1600" dirty="0"/>
          </a:p>
        </p:txBody>
      </p:sp>
      <p:sp>
        <p:nvSpPr>
          <p:cNvPr id="12" name="Title 2"/>
          <p:cNvSpPr>
            <a:spLocks noGrp="1"/>
          </p:cNvSpPr>
          <p:nvPr>
            <p:ph type="title"/>
          </p:nvPr>
        </p:nvSpPr>
        <p:spPr>
          <a:xfrm>
            <a:off x="228600" y="0"/>
            <a:ext cx="8229600" cy="438912"/>
          </a:xfrm>
        </p:spPr>
        <p:txBody>
          <a:bodyPr/>
          <a:lstStyle/>
          <a:p>
            <a:r>
              <a:rPr lang="en-US" dirty="0"/>
              <a:t>Dec. 1, 2015 Bankruptcy Forms</a:t>
            </a:r>
          </a:p>
        </p:txBody>
      </p:sp>
    </p:spTree>
    <p:extLst>
      <p:ext uri="{BB962C8B-B14F-4D97-AF65-F5344CB8AC3E}">
        <p14:creationId xmlns:p14="http://schemas.microsoft.com/office/powerpoint/2010/main" val="3502187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Dec. 1, 2015 Bankruptcy Forms</a:t>
            </a:r>
          </a:p>
        </p:txBody>
      </p:sp>
      <p:sp>
        <p:nvSpPr>
          <p:cNvPr id="4" name="Text Placeholder 3"/>
          <p:cNvSpPr>
            <a:spLocks noGrp="1"/>
          </p:cNvSpPr>
          <p:nvPr>
            <p:ph type="body" idx="13"/>
          </p:nvPr>
        </p:nvSpPr>
        <p:spPr>
          <a:xfrm>
            <a:off x="207622" y="492919"/>
            <a:ext cx="8728755" cy="639762"/>
          </a:xfrm>
        </p:spPr>
        <p:txBody>
          <a:bodyPr/>
          <a:lstStyle/>
          <a:p>
            <a:r>
              <a:rPr lang="en-US" dirty="0" smtClean="0"/>
              <a:t>Case Opening Forms</a:t>
            </a:r>
            <a:endParaRPr lang="en-US" dirty="0"/>
          </a:p>
        </p:txBody>
      </p:sp>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199" y="1330177"/>
            <a:ext cx="5584371" cy="2199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9240" y="3741572"/>
            <a:ext cx="3966287" cy="2233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740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Dec. 1, 2015 Bankruptcy Forms</a:t>
            </a:r>
          </a:p>
        </p:txBody>
      </p:sp>
      <p:sp>
        <p:nvSpPr>
          <p:cNvPr id="4" name="Text Placeholder 3"/>
          <p:cNvSpPr>
            <a:spLocks noGrp="1"/>
          </p:cNvSpPr>
          <p:nvPr>
            <p:ph type="body" idx="13"/>
          </p:nvPr>
        </p:nvSpPr>
        <p:spPr>
          <a:xfrm>
            <a:off x="207622" y="492919"/>
            <a:ext cx="8728755" cy="639762"/>
          </a:xfrm>
        </p:spPr>
        <p:txBody>
          <a:bodyPr/>
          <a:lstStyle/>
          <a:p>
            <a:r>
              <a:rPr lang="en-US" dirty="0" smtClean="0"/>
              <a:t>Case Opening Forms</a:t>
            </a:r>
            <a:endParaRPr lang="en-US" dirty="0"/>
          </a:p>
        </p:txBody>
      </p:sp>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870" y="1903445"/>
            <a:ext cx="8242520" cy="3247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4514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Dec. 1, 2015 Bankruptcy Forms</a:t>
            </a:r>
          </a:p>
        </p:txBody>
      </p:sp>
      <p:sp>
        <p:nvSpPr>
          <p:cNvPr id="4" name="Text Placeholder 3"/>
          <p:cNvSpPr>
            <a:spLocks noGrp="1"/>
          </p:cNvSpPr>
          <p:nvPr>
            <p:ph type="body" idx="13"/>
          </p:nvPr>
        </p:nvSpPr>
        <p:spPr>
          <a:xfrm>
            <a:off x="207622" y="492919"/>
            <a:ext cx="8728755" cy="639762"/>
          </a:xfrm>
        </p:spPr>
        <p:txBody>
          <a:bodyPr/>
          <a:lstStyle/>
          <a:p>
            <a:r>
              <a:rPr lang="en-US" dirty="0" smtClean="0"/>
              <a:t>Case Opening Forms</a:t>
            </a:r>
            <a:endParaRPr lang="en-US" dirty="0"/>
          </a:p>
        </p:txBody>
      </p:sp>
      <p:pic>
        <p:nvPicPr>
          <p:cNvPr id="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0934" y="1968755"/>
            <a:ext cx="6411636" cy="3610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5645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Dec. 1, 2015 Bankruptcy Forms</a:t>
            </a:r>
          </a:p>
        </p:txBody>
      </p:sp>
      <p:sp>
        <p:nvSpPr>
          <p:cNvPr id="4" name="Text Placeholder 3"/>
          <p:cNvSpPr>
            <a:spLocks noGrp="1"/>
          </p:cNvSpPr>
          <p:nvPr>
            <p:ph type="body" idx="13"/>
          </p:nvPr>
        </p:nvSpPr>
        <p:spPr>
          <a:xfrm>
            <a:off x="283822" y="670719"/>
            <a:ext cx="8728755" cy="639762"/>
          </a:xfrm>
        </p:spPr>
        <p:txBody>
          <a:bodyPr/>
          <a:lstStyle/>
          <a:p>
            <a:r>
              <a:rPr lang="en-US" dirty="0" smtClean="0"/>
              <a:t>Case Opening Forms</a:t>
            </a:r>
            <a:endParaRPr lang="en-US" dirty="0"/>
          </a:p>
        </p:txBody>
      </p:sp>
      <p:sp>
        <p:nvSpPr>
          <p:cNvPr id="6" name="Title 1"/>
          <p:cNvSpPr txBox="1">
            <a:spLocks/>
          </p:cNvSpPr>
          <p:nvPr/>
        </p:nvSpPr>
        <p:spPr>
          <a:xfrm>
            <a:off x="533400" y="152399"/>
            <a:ext cx="8229600" cy="98593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000" b="1" kern="1200">
                <a:solidFill>
                  <a:schemeClr val="bg1"/>
                </a:solidFill>
                <a:latin typeface="+mj-lt"/>
                <a:ea typeface="+mj-ea"/>
                <a:cs typeface="+mj-cs"/>
              </a:defRPr>
            </a:lvl1pPr>
          </a:lstStyle>
          <a:p>
            <a:r>
              <a:rPr lang="en-US" sz="4000" smtClean="0"/>
              <a:t>Case Opening</a:t>
            </a:r>
            <a:endParaRPr lang="en-US" sz="4000" dirty="0"/>
          </a:p>
        </p:txBody>
      </p:sp>
      <p:sp>
        <p:nvSpPr>
          <p:cNvPr id="7" name="Content Placeholder 2"/>
          <p:cNvSpPr>
            <a:spLocks noGrp="1"/>
          </p:cNvSpPr>
          <p:nvPr>
            <p:ph idx="1"/>
          </p:nvPr>
        </p:nvSpPr>
        <p:spPr>
          <a:xfrm>
            <a:off x="533400" y="1393191"/>
            <a:ext cx="8229600" cy="533400"/>
          </a:xfrm>
        </p:spPr>
        <p:txBody>
          <a:bodyPr>
            <a:normAutofit/>
          </a:bodyPr>
          <a:lstStyle/>
          <a:p>
            <a:pPr marL="0" indent="0">
              <a:buNone/>
            </a:pPr>
            <a:r>
              <a:rPr lang="en-US" dirty="0" smtClean="0"/>
              <a:t>Form B101 Voluntary Petition for Individual Debtors</a:t>
            </a:r>
          </a:p>
        </p:txBody>
      </p:sp>
      <p:sp>
        <p:nvSpPr>
          <p:cNvPr id="2" name="TextBox 1"/>
          <p:cNvSpPr txBox="1"/>
          <p:nvPr/>
        </p:nvSpPr>
        <p:spPr>
          <a:xfrm>
            <a:off x="877078" y="2220687"/>
            <a:ext cx="7072604" cy="4062651"/>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This form is now 8 pages</a:t>
            </a:r>
          </a:p>
          <a:p>
            <a:pPr marL="285750" indent="-285750">
              <a:buFont typeface="Arial" panose="020B0604020202020204" pitchFamily="34" charset="0"/>
              <a:buChar char="•"/>
            </a:pPr>
            <a:r>
              <a:rPr lang="en-US" sz="2400" dirty="0" smtClean="0"/>
              <a:t>Includes credit counseling information, Exhibit D now included as part of the petition. </a:t>
            </a:r>
          </a:p>
          <a:p>
            <a:pPr marL="285750" indent="-285750">
              <a:buFont typeface="Arial" panose="020B0604020202020204" pitchFamily="34" charset="0"/>
              <a:buChar char="•"/>
            </a:pPr>
            <a:r>
              <a:rPr lang="en-US" sz="2400" dirty="0" smtClean="0"/>
              <a:t>Includes chapter 7 and 11 individual business data</a:t>
            </a:r>
          </a:p>
          <a:p>
            <a:pPr marL="285750" indent="-285750">
              <a:buFont typeface="Arial" panose="020B0604020202020204" pitchFamily="34" charset="0"/>
              <a:buChar char="•"/>
            </a:pPr>
            <a:r>
              <a:rPr lang="en-US" sz="2400" dirty="0" smtClean="0"/>
              <a:t>Language and instructions are now simpler on all forms</a:t>
            </a:r>
          </a:p>
          <a:p>
            <a:pPr marL="285750" indent="-285750">
              <a:buFont typeface="Arial" panose="020B0604020202020204" pitchFamily="34" charset="0"/>
              <a:buChar char="•"/>
            </a:pPr>
            <a:r>
              <a:rPr lang="en-US" sz="2400" dirty="0" smtClean="0"/>
              <a:t>There are comprehensive instructions accompanying all the new forms.</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endParaRPr lang="en-US" sz="2400" dirty="0" smtClean="0"/>
          </a:p>
          <a:p>
            <a:endParaRPr lang="en-US" dirty="0"/>
          </a:p>
        </p:txBody>
      </p:sp>
    </p:spTree>
    <p:extLst>
      <p:ext uri="{BB962C8B-B14F-4D97-AF65-F5344CB8AC3E}">
        <p14:creationId xmlns:p14="http://schemas.microsoft.com/office/powerpoint/2010/main" val="3542453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267" y="1247045"/>
            <a:ext cx="8391466" cy="411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8" name="Text Placeholder 4"/>
          <p:cNvSpPr>
            <a:spLocks noGrp="1"/>
          </p:cNvSpPr>
          <p:nvPr>
            <p:ph type="body" idx="13"/>
          </p:nvPr>
        </p:nvSpPr>
        <p:spPr>
          <a:xfrm>
            <a:off x="207264" y="646969"/>
            <a:ext cx="8728755" cy="639762"/>
          </a:xfrm>
        </p:spPr>
        <p:txBody>
          <a:bodyPr>
            <a:normAutofit/>
          </a:bodyPr>
          <a:lstStyle/>
          <a:p>
            <a:r>
              <a:rPr lang="en-US" dirty="0" smtClean="0"/>
              <a:t>Form 101 - Voluntary Petition for Individuals</a:t>
            </a:r>
            <a:endParaRPr lang="en-US" dirty="0"/>
          </a:p>
        </p:txBody>
      </p:sp>
      <p:cxnSp>
        <p:nvCxnSpPr>
          <p:cNvPr id="9" name="Straight Arrow Connector 8"/>
          <p:cNvCxnSpPr/>
          <p:nvPr/>
        </p:nvCxnSpPr>
        <p:spPr>
          <a:xfrm flipH="1">
            <a:off x="3116424" y="1783451"/>
            <a:ext cx="880319" cy="4144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639467" y="1430633"/>
            <a:ext cx="1865065" cy="1077218"/>
          </a:xfrm>
          <a:prstGeom prst="rect">
            <a:avLst/>
          </a:prstGeom>
          <a:solidFill>
            <a:srgbClr val="FFFF00"/>
          </a:solidFill>
          <a:ln>
            <a:solidFill>
              <a:schemeClr val="tx1"/>
            </a:solidFill>
          </a:ln>
        </p:spPr>
        <p:txBody>
          <a:bodyPr wrap="square" rtlCol="0">
            <a:spAutoFit/>
          </a:bodyPr>
          <a:lstStyle/>
          <a:p>
            <a:r>
              <a:rPr lang="en-US" sz="1600" b="1" u="sng" dirty="0" smtClean="0"/>
              <a:t>Nature of Debt</a:t>
            </a:r>
            <a:r>
              <a:rPr lang="en-US" sz="1600" dirty="0"/>
              <a:t>: </a:t>
            </a:r>
            <a:endParaRPr lang="en-US" sz="1600" dirty="0" smtClean="0"/>
          </a:p>
          <a:p>
            <a:r>
              <a:rPr lang="en-US" sz="1600" dirty="0" smtClean="0"/>
              <a:t>Business</a:t>
            </a:r>
          </a:p>
          <a:p>
            <a:r>
              <a:rPr lang="en-US" sz="1600" dirty="0" smtClean="0"/>
              <a:t>Consumer</a:t>
            </a:r>
          </a:p>
          <a:p>
            <a:r>
              <a:rPr lang="en-US" sz="1600" b="1" dirty="0"/>
              <a:t>Other </a:t>
            </a:r>
            <a:r>
              <a:rPr lang="en-US" sz="1600" b="1" dirty="0" smtClean="0"/>
              <a:t> </a:t>
            </a:r>
            <a:r>
              <a:rPr lang="en-US" sz="1600" b="1" dirty="0" smtClean="0">
                <a:solidFill>
                  <a:srgbClr val="FF0000"/>
                </a:solidFill>
              </a:rPr>
              <a:t>New</a:t>
            </a:r>
            <a:endParaRPr lang="en-US" sz="1600" dirty="0" smtClean="0"/>
          </a:p>
        </p:txBody>
      </p:sp>
      <p:sp>
        <p:nvSpPr>
          <p:cNvPr id="7" name="TextBox 6"/>
          <p:cNvSpPr txBox="1"/>
          <p:nvPr/>
        </p:nvSpPr>
        <p:spPr>
          <a:xfrm rot="18426585">
            <a:off x="7068102" y="3816105"/>
            <a:ext cx="745522" cy="492442"/>
          </a:xfrm>
          <a:prstGeom prst="rect">
            <a:avLst/>
          </a:prstGeom>
          <a:solidFill>
            <a:srgbClr val="FEFFEF"/>
          </a:solidFill>
        </p:spPr>
        <p:txBody>
          <a:bodyPr wrap="square" rtlCol="0">
            <a:spAutoFit/>
          </a:bodyPr>
          <a:lstStyle/>
          <a:p>
            <a:endParaRPr lang="en-US" dirty="0"/>
          </a:p>
        </p:txBody>
      </p:sp>
      <p:sp>
        <p:nvSpPr>
          <p:cNvPr id="10" name="TextBox 9"/>
          <p:cNvSpPr txBox="1"/>
          <p:nvPr/>
        </p:nvSpPr>
        <p:spPr>
          <a:xfrm>
            <a:off x="5612524" y="4035237"/>
            <a:ext cx="1912226" cy="620345"/>
          </a:xfrm>
          <a:prstGeom prst="rect">
            <a:avLst/>
          </a:prstGeom>
          <a:solidFill>
            <a:srgbClr val="FEFFEF"/>
          </a:solidFill>
        </p:spPr>
        <p:txBody>
          <a:bodyPr wrap="square" rtlCol="0">
            <a:spAutoFit/>
          </a:bodyPr>
          <a:lstStyle/>
          <a:p>
            <a:endParaRPr lang="en-US" dirty="0"/>
          </a:p>
        </p:txBody>
      </p:sp>
    </p:spTree>
    <p:extLst>
      <p:ext uri="{BB962C8B-B14F-4D97-AF65-F5344CB8AC3E}">
        <p14:creationId xmlns:p14="http://schemas.microsoft.com/office/powerpoint/2010/main" val="913157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6267" y="1247045"/>
            <a:ext cx="8391466" cy="411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8" name="Text Placeholder 4"/>
          <p:cNvSpPr>
            <a:spLocks noGrp="1"/>
          </p:cNvSpPr>
          <p:nvPr>
            <p:ph type="body" idx="13"/>
          </p:nvPr>
        </p:nvSpPr>
        <p:spPr>
          <a:xfrm>
            <a:off x="207264" y="646969"/>
            <a:ext cx="8728755" cy="639762"/>
          </a:xfrm>
        </p:spPr>
        <p:txBody>
          <a:bodyPr>
            <a:normAutofit/>
          </a:bodyPr>
          <a:lstStyle/>
          <a:p>
            <a:r>
              <a:rPr lang="en-US" dirty="0" smtClean="0"/>
              <a:t>Form 101 - Voluntary Petition for Individuals</a:t>
            </a:r>
            <a:endParaRPr lang="en-US" dirty="0"/>
          </a:p>
        </p:txBody>
      </p:sp>
      <p:cxnSp>
        <p:nvCxnSpPr>
          <p:cNvPr id="9" name="Straight Arrow Connector 8"/>
          <p:cNvCxnSpPr/>
          <p:nvPr/>
        </p:nvCxnSpPr>
        <p:spPr>
          <a:xfrm flipV="1">
            <a:off x="4124131" y="3304445"/>
            <a:ext cx="1488393" cy="67364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47315" y="3316368"/>
            <a:ext cx="2924685" cy="1077218"/>
          </a:xfrm>
          <a:prstGeom prst="rect">
            <a:avLst/>
          </a:prstGeom>
          <a:solidFill>
            <a:srgbClr val="FFFF00"/>
          </a:solidFill>
          <a:ln>
            <a:solidFill>
              <a:schemeClr val="tx1"/>
            </a:solidFill>
          </a:ln>
        </p:spPr>
        <p:txBody>
          <a:bodyPr wrap="square" rtlCol="0">
            <a:spAutoFit/>
          </a:bodyPr>
          <a:lstStyle/>
          <a:p>
            <a:r>
              <a:rPr lang="en-US" sz="1600" b="1" u="sng" dirty="0" smtClean="0"/>
              <a:t>Nature of Business</a:t>
            </a:r>
          </a:p>
          <a:p>
            <a:r>
              <a:rPr lang="en-US" sz="1600" b="1" dirty="0" smtClean="0"/>
              <a:t>Railroad</a:t>
            </a:r>
          </a:p>
          <a:p>
            <a:r>
              <a:rPr lang="en-US" sz="1600" b="1" dirty="0" smtClean="0"/>
              <a:t>Clearing Bank </a:t>
            </a:r>
          </a:p>
          <a:p>
            <a:r>
              <a:rPr lang="en-US" sz="1600" b="1" dirty="0" smtClean="0">
                <a:solidFill>
                  <a:srgbClr val="FF0000"/>
                </a:solidFill>
              </a:rPr>
              <a:t>Disabled for Individual debtors.</a:t>
            </a:r>
            <a:r>
              <a:rPr lang="en-US" sz="1600" dirty="0" smtClean="0"/>
              <a:t> </a:t>
            </a:r>
          </a:p>
        </p:txBody>
      </p:sp>
    </p:spTree>
    <p:extLst>
      <p:ext uri="{BB962C8B-B14F-4D97-AF65-F5344CB8AC3E}">
        <p14:creationId xmlns:p14="http://schemas.microsoft.com/office/powerpoint/2010/main" val="913157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217" y="1208945"/>
            <a:ext cx="8391466" cy="4114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itle 2"/>
          <p:cNvSpPr>
            <a:spLocks noGrp="1"/>
          </p:cNvSpPr>
          <p:nvPr>
            <p:ph type="title"/>
          </p:nvPr>
        </p:nvSpPr>
        <p:spPr>
          <a:xfrm>
            <a:off x="228600" y="0"/>
            <a:ext cx="8229600" cy="438912"/>
          </a:xfrm>
        </p:spPr>
        <p:txBody>
          <a:bodyPr/>
          <a:lstStyle/>
          <a:p>
            <a:r>
              <a:rPr lang="en-US" dirty="0"/>
              <a:t>Dec. 1, 2015 Bankruptcy Forms</a:t>
            </a:r>
          </a:p>
        </p:txBody>
      </p:sp>
      <p:sp>
        <p:nvSpPr>
          <p:cNvPr id="8" name="Text Placeholder 4"/>
          <p:cNvSpPr>
            <a:spLocks noGrp="1"/>
          </p:cNvSpPr>
          <p:nvPr>
            <p:ph type="body" idx="13"/>
          </p:nvPr>
        </p:nvSpPr>
        <p:spPr>
          <a:xfrm>
            <a:off x="207264" y="646969"/>
            <a:ext cx="8728755" cy="639762"/>
          </a:xfrm>
        </p:spPr>
        <p:txBody>
          <a:bodyPr>
            <a:normAutofit/>
          </a:bodyPr>
          <a:lstStyle/>
          <a:p>
            <a:r>
              <a:rPr lang="en-US" dirty="0" smtClean="0"/>
              <a:t>Form 101 - Voluntary Petition for Individuals</a:t>
            </a:r>
            <a:endParaRPr lang="en-US" dirty="0"/>
          </a:p>
        </p:txBody>
      </p:sp>
      <p:cxnSp>
        <p:nvCxnSpPr>
          <p:cNvPr id="10" name="Straight Arrow Connector 9"/>
          <p:cNvCxnSpPr/>
          <p:nvPr/>
        </p:nvCxnSpPr>
        <p:spPr>
          <a:xfrm flipH="1">
            <a:off x="5063384" y="4885358"/>
            <a:ext cx="88032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503544" y="4696532"/>
            <a:ext cx="3373113" cy="830997"/>
          </a:xfrm>
          <a:prstGeom prst="rect">
            <a:avLst/>
          </a:prstGeom>
          <a:solidFill>
            <a:srgbClr val="FFFF00"/>
          </a:solidFill>
          <a:ln>
            <a:solidFill>
              <a:schemeClr val="tx1"/>
            </a:solidFill>
          </a:ln>
        </p:spPr>
        <p:txBody>
          <a:bodyPr wrap="square" rtlCol="0">
            <a:spAutoFit/>
          </a:bodyPr>
          <a:lstStyle/>
          <a:p>
            <a:r>
              <a:rPr lang="en-US" sz="1600" b="1" u="sng" dirty="0" smtClean="0"/>
              <a:t>Est Assets </a:t>
            </a:r>
            <a:r>
              <a:rPr lang="en-US" sz="1600" b="1" dirty="0" smtClean="0"/>
              <a:t>and </a:t>
            </a:r>
            <a:r>
              <a:rPr lang="en-US" sz="1600" b="1" u="sng" dirty="0" smtClean="0"/>
              <a:t>Est Liabilities </a:t>
            </a:r>
            <a:endParaRPr lang="en-US" sz="1600" b="1" dirty="0" smtClean="0"/>
          </a:p>
          <a:p>
            <a:r>
              <a:rPr lang="en-US" sz="1600" b="1" dirty="0"/>
              <a:t>C</a:t>
            </a:r>
            <a:r>
              <a:rPr lang="en-US" sz="1600" b="1" dirty="0" smtClean="0"/>
              <a:t>ode J is deactivated   &gt;$1 billion</a:t>
            </a:r>
          </a:p>
          <a:p>
            <a:r>
              <a:rPr lang="en-US" sz="1600" b="1" dirty="0" smtClean="0"/>
              <a:t>New codes K, L, M     &gt;$1-50 billion</a:t>
            </a:r>
            <a:endParaRPr lang="en-US" sz="1600" dirty="0" smtClean="0"/>
          </a:p>
        </p:txBody>
      </p:sp>
    </p:spTree>
    <p:extLst>
      <p:ext uri="{BB962C8B-B14F-4D97-AF65-F5344CB8AC3E}">
        <p14:creationId xmlns:p14="http://schemas.microsoft.com/office/powerpoint/2010/main" val="369699925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IT Template">
  <a:themeElements>
    <a:clrScheme name="OIT Standards">
      <a:dk1>
        <a:sysClr val="windowText" lastClr="000000"/>
      </a:dk1>
      <a:lt1>
        <a:sysClr val="window" lastClr="FFFFFF"/>
      </a:lt1>
      <a:dk2>
        <a:srgbClr val="182854"/>
      </a:dk2>
      <a:lt2>
        <a:srgbClr val="B7C0CA"/>
      </a:lt2>
      <a:accent1>
        <a:srgbClr val="004A8C"/>
      </a:accent1>
      <a:accent2>
        <a:srgbClr val="4476BF"/>
      </a:accent2>
      <a:accent3>
        <a:srgbClr val="871517"/>
      </a:accent3>
      <a:accent4>
        <a:srgbClr val="7E6B59"/>
      </a:accent4>
      <a:accent5>
        <a:srgbClr val="C5AA63"/>
      </a:accent5>
      <a:accent6>
        <a:srgbClr val="B7C0CA"/>
      </a:accent6>
      <a:hlink>
        <a:srgbClr val="555566"/>
      </a:hlink>
      <a:folHlink>
        <a:srgbClr val="23242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FAA6425F9A744FAEE2AB45B6284B5B" ma:contentTypeVersion="0" ma:contentTypeDescription="Create a new document." ma:contentTypeScope="" ma:versionID="722ad069faf0e80726590fda05c6e58f">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AEA86A-CD84-4AFA-AAED-CA38E48F78E7}">
  <ds:schemaRefs>
    <ds:schemaRef ds:uri="http://schemas.microsoft.com/sharepoint/v3/contenttype/forms"/>
  </ds:schemaRefs>
</ds:datastoreItem>
</file>

<file path=customXml/itemProps2.xml><?xml version="1.0" encoding="utf-8"?>
<ds:datastoreItem xmlns:ds="http://schemas.openxmlformats.org/officeDocument/2006/customXml" ds:itemID="{BC7C3A25-E6E9-4327-8288-03BA86941FA6}">
  <ds:schemaRefs>
    <ds:schemaRef ds:uri="http://schemas.microsoft.com/office/2006/documentManagement/types"/>
    <ds:schemaRef ds:uri="http://www.w3.org/XML/1998/namespace"/>
    <ds:schemaRef ds:uri="http://purl.org/dc/elements/1.1/"/>
    <ds:schemaRef ds:uri="http://schemas.microsoft.com/office/2006/metadata/properties"/>
    <ds:schemaRef ds:uri="http://schemas.microsoft.com/office/infopath/2007/PartnerControls"/>
    <ds:schemaRef ds:uri="http://purl.org/dc/dcmitype/"/>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6274AA49-5520-4C66-A94A-897E9CE374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27264</TotalTime>
  <Words>2130</Words>
  <Application>Microsoft Office PowerPoint</Application>
  <PresentationFormat>On-screen Show (4:3)</PresentationFormat>
  <Paragraphs>204</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OIT Template</vt:lpstr>
      <vt:lpstr>Official 2015 Bankruptcy Forms in CM/ECF Overview for Attorney</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lpstr>Dec. 1, 2015 Bankruptcy Forms</vt:lpstr>
    </vt:vector>
  </TitlesOfParts>
  <Company>aousc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OIT PowerPoint Template</dc:title>
  <dc:creator>Tara</dc:creator>
  <cp:lastModifiedBy>Monica Menier</cp:lastModifiedBy>
  <cp:revision>1495</cp:revision>
  <cp:lastPrinted>2015-09-02T21:19:41Z</cp:lastPrinted>
  <dcterms:created xsi:type="dcterms:W3CDTF">2012-05-17T17:44:03Z</dcterms:created>
  <dcterms:modified xsi:type="dcterms:W3CDTF">2015-11-05T20:13:58Z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0x010100E6FAA6425F9A744FAEE2AB45B6284B5B</vt:lpwstr>
  </property>
  <property fmtid="{D5CDD505-2E9C-101B-9397-08002B2CF9AE}" pid="3" name="OIT?">
    <vt:lpwstr>true</vt:lpwstr>
  </property>
  <property fmtid="{D5CDD505-2E9C-101B-9397-08002B2CF9AE}" pid="4" name="Group">
    <vt:lpwstr>OIT</vt:lpwstr>
  </property>
  <property fmtid="{D5CDD505-2E9C-101B-9397-08002B2CF9AE}" pid="5" name="Resource Type">
    <vt:lpwstr>Templates</vt:lpwstr>
  </property>
  <property fmtid="{D5CDD505-2E9C-101B-9397-08002B2CF9AE}" pid="6" name="ArticulateGUID">
    <vt:lpwstr>03BC6468-7830-471F-A2AB-5AB6FA8834E5</vt:lpwstr>
  </property>
  <property fmtid="{D5CDD505-2E9C-101B-9397-08002B2CF9AE}" pid="7" name="ArticulatePath">
    <vt:lpwstr>DTS_PresentationTemplate_2013-08</vt:lpwstr>
  </property>
</Properties>
</file>